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0" r:id="rId1"/>
  </p:sldMasterIdLst>
  <p:notesMasterIdLst>
    <p:notesMasterId r:id="rId115"/>
  </p:notesMasterIdLst>
  <p:sldIdLst>
    <p:sldId id="256" r:id="rId2"/>
    <p:sldId id="355" r:id="rId3"/>
    <p:sldId id="290" r:id="rId4"/>
    <p:sldId id="360" r:id="rId5"/>
    <p:sldId id="371" r:id="rId6"/>
    <p:sldId id="373" r:id="rId7"/>
    <p:sldId id="374" r:id="rId8"/>
    <p:sldId id="382" r:id="rId9"/>
    <p:sldId id="379" r:id="rId10"/>
    <p:sldId id="377" r:id="rId11"/>
    <p:sldId id="381" r:id="rId12"/>
    <p:sldId id="265" r:id="rId13"/>
    <p:sldId id="266" r:id="rId14"/>
    <p:sldId id="269" r:id="rId15"/>
    <p:sldId id="270" r:id="rId16"/>
    <p:sldId id="380" r:id="rId17"/>
    <p:sldId id="272" r:id="rId18"/>
    <p:sldId id="383" r:id="rId19"/>
    <p:sldId id="271" r:id="rId20"/>
    <p:sldId id="257" r:id="rId21"/>
    <p:sldId id="273" r:id="rId22"/>
    <p:sldId id="274" r:id="rId23"/>
    <p:sldId id="291"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58" r:id="rId40"/>
    <p:sldId id="292" r:id="rId41"/>
    <p:sldId id="293" r:id="rId42"/>
    <p:sldId id="259" r:id="rId43"/>
    <p:sldId id="294" r:id="rId44"/>
    <p:sldId id="296" r:id="rId45"/>
    <p:sldId id="297" r:id="rId46"/>
    <p:sldId id="298" r:id="rId47"/>
    <p:sldId id="299" r:id="rId48"/>
    <p:sldId id="300" r:id="rId49"/>
    <p:sldId id="301" r:id="rId50"/>
    <p:sldId id="302" r:id="rId51"/>
    <p:sldId id="303" r:id="rId52"/>
    <p:sldId id="304" r:id="rId53"/>
    <p:sldId id="305" r:id="rId54"/>
    <p:sldId id="260" r:id="rId55"/>
    <p:sldId id="306" r:id="rId56"/>
    <p:sldId id="307" r:id="rId57"/>
    <p:sldId id="308" r:id="rId58"/>
    <p:sldId id="309" r:id="rId59"/>
    <p:sldId id="310" r:id="rId60"/>
    <p:sldId id="313" r:id="rId61"/>
    <p:sldId id="314" r:id="rId62"/>
    <p:sldId id="384" r:id="rId63"/>
    <p:sldId id="311" r:id="rId64"/>
    <p:sldId id="312" r:id="rId65"/>
    <p:sldId id="261" r:id="rId66"/>
    <p:sldId id="315" r:id="rId67"/>
    <p:sldId id="316" r:id="rId68"/>
    <p:sldId id="317" r:id="rId69"/>
    <p:sldId id="319" r:id="rId70"/>
    <p:sldId id="318" r:id="rId71"/>
    <p:sldId id="262" r:id="rId72"/>
    <p:sldId id="324" r:id="rId73"/>
    <p:sldId id="325" r:id="rId74"/>
    <p:sldId id="326" r:id="rId75"/>
    <p:sldId id="320" r:id="rId76"/>
    <p:sldId id="321" r:id="rId77"/>
    <p:sldId id="327" r:id="rId78"/>
    <p:sldId id="329" r:id="rId79"/>
    <p:sldId id="330" r:id="rId80"/>
    <p:sldId id="328" r:id="rId81"/>
    <p:sldId id="323" r:id="rId82"/>
    <p:sldId id="263" r:id="rId83"/>
    <p:sldId id="331" r:id="rId84"/>
    <p:sldId id="332" r:id="rId85"/>
    <p:sldId id="333" r:id="rId86"/>
    <p:sldId id="370" r:id="rId87"/>
    <p:sldId id="361" r:id="rId88"/>
    <p:sldId id="362" r:id="rId89"/>
    <p:sldId id="364" r:id="rId90"/>
    <p:sldId id="366" r:id="rId91"/>
    <p:sldId id="367" r:id="rId92"/>
    <p:sldId id="368" r:id="rId93"/>
    <p:sldId id="369" r:id="rId94"/>
    <p:sldId id="337" r:id="rId95"/>
    <p:sldId id="334" r:id="rId96"/>
    <p:sldId id="335" r:id="rId97"/>
    <p:sldId id="336" r:id="rId98"/>
    <p:sldId id="338" r:id="rId99"/>
    <p:sldId id="340" r:id="rId100"/>
    <p:sldId id="341" r:id="rId101"/>
    <p:sldId id="342" r:id="rId102"/>
    <p:sldId id="343" r:id="rId103"/>
    <p:sldId id="344" r:id="rId104"/>
    <p:sldId id="345" r:id="rId105"/>
    <p:sldId id="346" r:id="rId106"/>
    <p:sldId id="347" r:id="rId107"/>
    <p:sldId id="348" r:id="rId108"/>
    <p:sldId id="349" r:id="rId109"/>
    <p:sldId id="350" r:id="rId110"/>
    <p:sldId id="351" r:id="rId111"/>
    <p:sldId id="352" r:id="rId112"/>
    <p:sldId id="353" r:id="rId113"/>
    <p:sldId id="354" r:id="rId1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7A1ACA7F-6F0D-3B48-A6F6-58FD54CC5EE6}">
          <p14:sldIdLst/>
        </p14:section>
        <p14:section name="Introdution" id="{47B1F13E-1F2E-CC49-84DA-691038AC0DFF}">
          <p14:sldIdLst>
            <p14:sldId id="256"/>
            <p14:sldId id="355"/>
            <p14:sldId id="290"/>
            <p14:sldId id="360"/>
          </p14:sldIdLst>
        </p14:section>
        <p14:section name="Bioinformatics_Core" id="{C2E09BF6-3358-D845-B97E-FD1F0E5DF5E8}">
          <p14:sldIdLst>
            <p14:sldId id="371"/>
            <p14:sldId id="373"/>
            <p14:sldId id="374"/>
            <p14:sldId id="382"/>
            <p14:sldId id="379"/>
            <p14:sldId id="377"/>
          </p14:sldIdLst>
        </p14:section>
        <p14:section name="Introduction_Sequencing" id="{7609339E-336B-C546-97AE-B4AEE79F5259}">
          <p14:sldIdLst>
            <p14:sldId id="381"/>
            <p14:sldId id="265"/>
            <p14:sldId id="266"/>
            <p14:sldId id="269"/>
            <p14:sldId id="270"/>
            <p14:sldId id="380"/>
            <p14:sldId id="272"/>
            <p14:sldId id="383"/>
            <p14:sldId id="271"/>
          </p14:sldIdLst>
        </p14:section>
        <p14:section name="Experimental_Design" id="{DEB458D4-8542-5140-8E36-FE0711997BCF}">
          <p14:sldIdLst>
            <p14:sldId id="257"/>
            <p14:sldId id="273"/>
            <p14:sldId id="274"/>
            <p14:sldId id="291"/>
            <p14:sldId id="275"/>
            <p14:sldId id="276"/>
            <p14:sldId id="277"/>
            <p14:sldId id="278"/>
            <p14:sldId id="279"/>
            <p14:sldId id="280"/>
            <p14:sldId id="281"/>
            <p14:sldId id="282"/>
            <p14:sldId id="283"/>
            <p14:sldId id="284"/>
            <p14:sldId id="285"/>
            <p14:sldId id="286"/>
            <p14:sldId id="287"/>
            <p14:sldId id="288"/>
            <p14:sldId id="289"/>
          </p14:sldIdLst>
        </p14:section>
        <p14:section name="Analysis_Overview" id="{2BDAD185-D10A-5643-AC6C-E690B3C9DAC2}">
          <p14:sldIdLst>
            <p14:sldId id="258"/>
            <p14:sldId id="292"/>
            <p14:sldId id="293"/>
          </p14:sldIdLst>
        </p14:section>
        <p14:section name="Preprocessing" id="{67ACE0EC-ACB2-434D-9B5E-94E08C57B21A}">
          <p14:sldIdLst>
            <p14:sldId id="259"/>
            <p14:sldId id="294"/>
            <p14:sldId id="296"/>
            <p14:sldId id="297"/>
            <p14:sldId id="298"/>
            <p14:sldId id="299"/>
            <p14:sldId id="300"/>
            <p14:sldId id="301"/>
            <p14:sldId id="302"/>
            <p14:sldId id="303"/>
            <p14:sldId id="304"/>
            <p14:sldId id="305"/>
          </p14:sldIdLst>
        </p14:section>
        <p14:section name="Mapping" id="{787A855F-8163-C242-B613-07BABC5DEDC1}">
          <p14:sldIdLst>
            <p14:sldId id="260"/>
            <p14:sldId id="306"/>
            <p14:sldId id="307"/>
            <p14:sldId id="308"/>
            <p14:sldId id="309"/>
            <p14:sldId id="310"/>
            <p14:sldId id="313"/>
            <p14:sldId id="314"/>
            <p14:sldId id="384"/>
            <p14:sldId id="311"/>
            <p14:sldId id="312"/>
          </p14:sldIdLst>
        </p14:section>
        <p14:section name="Counting" id="{551F675A-C702-3942-9196-F3FA3B62FA0C}">
          <p14:sldIdLst>
            <p14:sldId id="261"/>
            <p14:sldId id="315"/>
            <p14:sldId id="316"/>
            <p14:sldId id="317"/>
            <p14:sldId id="319"/>
            <p14:sldId id="318"/>
          </p14:sldIdLst>
        </p14:section>
        <p14:section name="Differential_Experession" id="{5C447355-444C-7046-8C16-BE65CFC3EC7B}">
          <p14:sldIdLst>
            <p14:sldId id="262"/>
            <p14:sldId id="324"/>
            <p14:sldId id="325"/>
            <p14:sldId id="326"/>
            <p14:sldId id="320"/>
            <p14:sldId id="321"/>
            <p14:sldId id="327"/>
            <p14:sldId id="329"/>
            <p14:sldId id="330"/>
            <p14:sldId id="328"/>
            <p14:sldId id="323"/>
          </p14:sldIdLst>
        </p14:section>
        <p14:section name="Summarization_Visualization" id="{7760AFCD-5D6B-5647-9BA9-30E9C930363B}">
          <p14:sldIdLst>
            <p14:sldId id="263"/>
            <p14:sldId id="331"/>
            <p14:sldId id="332"/>
            <p14:sldId id="333"/>
          </p14:sldIdLst>
        </p14:section>
        <p14:section name="TagSeq" id="{9C15C60A-9E5B-4F48-BF21-08D4225B40A1}">
          <p14:sldIdLst>
            <p14:sldId id="370"/>
            <p14:sldId id="361"/>
            <p14:sldId id="362"/>
            <p14:sldId id="364"/>
            <p14:sldId id="366"/>
            <p14:sldId id="367"/>
            <p14:sldId id="368"/>
            <p14:sldId id="369"/>
          </p14:sldIdLst>
        </p14:section>
        <p14:section name="Software" id="{5ECFC5B3-A2DB-2C42-AA75-BA60A173DA64}">
          <p14:sldIdLst>
            <p14:sldId id="337"/>
            <p14:sldId id="334"/>
            <p14:sldId id="335"/>
            <p14:sldId id="336"/>
          </p14:sldIdLst>
        </p14:section>
        <p14:section name="Files_Types" id="{1C88B205-6360-204C-8EF1-62A138C8A1A4}">
          <p14:sldIdLst>
            <p14:sldId id="338"/>
            <p14:sldId id="340"/>
            <p14:sldId id="341"/>
            <p14:sldId id="342"/>
            <p14:sldId id="343"/>
            <p14:sldId id="344"/>
            <p14:sldId id="345"/>
            <p14:sldId id="346"/>
            <p14:sldId id="347"/>
            <p14:sldId id="348"/>
            <p14:sldId id="349"/>
            <p14:sldId id="350"/>
            <p14:sldId id="351"/>
            <p14:sldId id="352"/>
            <p14:sldId id="353"/>
            <p14:sldId id="35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275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895"/>
    <p:restoredTop sz="93539"/>
  </p:normalViewPr>
  <p:slideViewPr>
    <p:cSldViewPr snapToGrid="0" snapToObjects="1">
      <p:cViewPr varScale="1">
        <p:scale>
          <a:sx n="110" d="100"/>
          <a:sy n="110" d="100"/>
        </p:scale>
        <p:origin x="384" y="184"/>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viewProps" Target="viewProps.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theme" Target="theme/theme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BB4664A-E94C-1E48-87DE-6B2D861CC4E3}" type="datetimeFigureOut">
              <a:rPr lang="en-US" smtClean="0"/>
              <a:t>5/6/18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6E26928-AF02-014C-A64D-747878E94874}" type="slidenum">
              <a:rPr lang="en-US" smtClean="0"/>
              <a:t>‹#›</a:t>
            </a:fld>
            <a:endParaRPr lang="en-US"/>
          </a:p>
        </p:txBody>
      </p:sp>
    </p:spTree>
    <p:extLst>
      <p:ext uri="{BB962C8B-B14F-4D97-AF65-F5344CB8AC3E}">
        <p14:creationId xmlns:p14="http://schemas.microsoft.com/office/powerpoint/2010/main" val="15543909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E26928-AF02-014C-A64D-747878E94874}" type="slidenum">
              <a:rPr lang="en-US" smtClean="0"/>
              <a:t>1</a:t>
            </a:fld>
            <a:endParaRPr lang="en-US"/>
          </a:p>
        </p:txBody>
      </p:sp>
    </p:spTree>
    <p:extLst>
      <p:ext uri="{BB962C8B-B14F-4D97-AF65-F5344CB8AC3E}">
        <p14:creationId xmlns:p14="http://schemas.microsoft.com/office/powerpoint/2010/main" val="21080919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E26928-AF02-014C-A64D-747878E94874}" type="slidenum">
              <a:rPr lang="en-US" smtClean="0"/>
              <a:t>53</a:t>
            </a:fld>
            <a:endParaRPr lang="en-US"/>
          </a:p>
        </p:txBody>
      </p:sp>
    </p:spTree>
    <p:extLst>
      <p:ext uri="{BB962C8B-B14F-4D97-AF65-F5344CB8AC3E}">
        <p14:creationId xmlns:p14="http://schemas.microsoft.com/office/powerpoint/2010/main" val="2932515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70F27B2-3269-4E45-84E0-3A554EA5F6EB}" type="datetimeFigureOut">
              <a:rPr lang="en-US" smtClean="0"/>
              <a:t>5/6/18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577A8BD-42EC-854E-AF4A-0719632645B3}" type="slidenum">
              <a:rPr lang="en-US" smtClean="0"/>
              <a:t>‹#›</a:t>
            </a:fld>
            <a:endParaRPr lang="en-US"/>
          </a:p>
        </p:txBody>
      </p:sp>
    </p:spTree>
    <p:extLst>
      <p:ext uri="{BB962C8B-B14F-4D97-AF65-F5344CB8AC3E}">
        <p14:creationId xmlns:p14="http://schemas.microsoft.com/office/powerpoint/2010/main" val="12871189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70F27B2-3269-4E45-84E0-3A554EA5F6EB}" type="datetimeFigureOut">
              <a:rPr lang="en-US" smtClean="0"/>
              <a:t>5/6/18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577A8BD-42EC-854E-AF4A-0719632645B3}" type="slidenum">
              <a:rPr lang="en-US" smtClean="0"/>
              <a:t>‹#›</a:t>
            </a:fld>
            <a:endParaRPr lang="en-US"/>
          </a:p>
        </p:txBody>
      </p:sp>
    </p:spTree>
    <p:extLst>
      <p:ext uri="{BB962C8B-B14F-4D97-AF65-F5344CB8AC3E}">
        <p14:creationId xmlns:p14="http://schemas.microsoft.com/office/powerpoint/2010/main" val="14546683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70F27B2-3269-4E45-84E0-3A554EA5F6EB}" type="datetimeFigureOut">
              <a:rPr lang="en-US" smtClean="0"/>
              <a:t>5/6/18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577A8BD-42EC-854E-AF4A-0719632645B3}" type="slidenum">
              <a:rPr lang="en-US" smtClean="0"/>
              <a:t>‹#›</a:t>
            </a:fld>
            <a:endParaRPr lang="en-US"/>
          </a:p>
        </p:txBody>
      </p:sp>
    </p:spTree>
    <p:extLst>
      <p:ext uri="{BB962C8B-B14F-4D97-AF65-F5344CB8AC3E}">
        <p14:creationId xmlns:p14="http://schemas.microsoft.com/office/powerpoint/2010/main" val="16563478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70F27B2-3269-4E45-84E0-3A554EA5F6EB}" type="datetimeFigureOut">
              <a:rPr lang="en-US" smtClean="0"/>
              <a:t>5/6/18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577A8BD-42EC-854E-AF4A-0719632645B3}" type="slidenum">
              <a:rPr lang="en-US" smtClean="0"/>
              <a:t>‹#›</a:t>
            </a:fld>
            <a:endParaRPr lang="en-US"/>
          </a:p>
        </p:txBody>
      </p:sp>
    </p:spTree>
    <p:extLst>
      <p:ext uri="{BB962C8B-B14F-4D97-AF65-F5344CB8AC3E}">
        <p14:creationId xmlns:p14="http://schemas.microsoft.com/office/powerpoint/2010/main" val="10059374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70F27B2-3269-4E45-84E0-3A554EA5F6EB}" type="datetimeFigureOut">
              <a:rPr lang="en-US" smtClean="0"/>
              <a:t>5/6/18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577A8BD-42EC-854E-AF4A-0719632645B3}" type="slidenum">
              <a:rPr lang="en-US" smtClean="0"/>
              <a:t>‹#›</a:t>
            </a:fld>
            <a:endParaRPr lang="en-US"/>
          </a:p>
        </p:txBody>
      </p:sp>
    </p:spTree>
    <p:extLst>
      <p:ext uri="{BB962C8B-B14F-4D97-AF65-F5344CB8AC3E}">
        <p14:creationId xmlns:p14="http://schemas.microsoft.com/office/powerpoint/2010/main" val="17992176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70F27B2-3269-4E45-84E0-3A554EA5F6EB}" type="datetimeFigureOut">
              <a:rPr lang="en-US" smtClean="0"/>
              <a:t>5/6/18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577A8BD-42EC-854E-AF4A-0719632645B3}" type="slidenum">
              <a:rPr lang="en-US" smtClean="0"/>
              <a:t>‹#›</a:t>
            </a:fld>
            <a:endParaRPr lang="en-US"/>
          </a:p>
        </p:txBody>
      </p:sp>
    </p:spTree>
    <p:extLst>
      <p:ext uri="{BB962C8B-B14F-4D97-AF65-F5344CB8AC3E}">
        <p14:creationId xmlns:p14="http://schemas.microsoft.com/office/powerpoint/2010/main" val="7341126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70F27B2-3269-4E45-84E0-3A554EA5F6EB}" type="datetimeFigureOut">
              <a:rPr lang="en-US" smtClean="0"/>
              <a:t>5/6/18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577A8BD-42EC-854E-AF4A-0719632645B3}" type="slidenum">
              <a:rPr lang="en-US" smtClean="0"/>
              <a:t>‹#›</a:t>
            </a:fld>
            <a:endParaRPr lang="en-US"/>
          </a:p>
        </p:txBody>
      </p:sp>
    </p:spTree>
    <p:extLst>
      <p:ext uri="{BB962C8B-B14F-4D97-AF65-F5344CB8AC3E}">
        <p14:creationId xmlns:p14="http://schemas.microsoft.com/office/powerpoint/2010/main" val="9380758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70F27B2-3269-4E45-84E0-3A554EA5F6EB}" type="datetimeFigureOut">
              <a:rPr lang="en-US" smtClean="0"/>
              <a:t>5/6/18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577A8BD-42EC-854E-AF4A-0719632645B3}" type="slidenum">
              <a:rPr lang="en-US" smtClean="0"/>
              <a:t>‹#›</a:t>
            </a:fld>
            <a:endParaRPr lang="en-US"/>
          </a:p>
        </p:txBody>
      </p:sp>
    </p:spTree>
    <p:extLst>
      <p:ext uri="{BB962C8B-B14F-4D97-AF65-F5344CB8AC3E}">
        <p14:creationId xmlns:p14="http://schemas.microsoft.com/office/powerpoint/2010/main" val="15636608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70F27B2-3269-4E45-84E0-3A554EA5F6EB}" type="datetimeFigureOut">
              <a:rPr lang="en-US" smtClean="0"/>
              <a:t>5/6/18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577A8BD-42EC-854E-AF4A-0719632645B3}" type="slidenum">
              <a:rPr lang="en-US" smtClean="0"/>
              <a:t>‹#›</a:t>
            </a:fld>
            <a:endParaRPr lang="en-US"/>
          </a:p>
        </p:txBody>
      </p:sp>
    </p:spTree>
    <p:extLst>
      <p:ext uri="{BB962C8B-B14F-4D97-AF65-F5344CB8AC3E}">
        <p14:creationId xmlns:p14="http://schemas.microsoft.com/office/powerpoint/2010/main" val="16905008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70F27B2-3269-4E45-84E0-3A554EA5F6EB}" type="datetimeFigureOut">
              <a:rPr lang="en-US" smtClean="0"/>
              <a:t>5/6/18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577A8BD-42EC-854E-AF4A-0719632645B3}" type="slidenum">
              <a:rPr lang="en-US" smtClean="0"/>
              <a:t>‹#›</a:t>
            </a:fld>
            <a:endParaRPr lang="en-US"/>
          </a:p>
        </p:txBody>
      </p:sp>
    </p:spTree>
    <p:extLst>
      <p:ext uri="{BB962C8B-B14F-4D97-AF65-F5344CB8AC3E}">
        <p14:creationId xmlns:p14="http://schemas.microsoft.com/office/powerpoint/2010/main" val="10383630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70F27B2-3269-4E45-84E0-3A554EA5F6EB}" type="datetimeFigureOut">
              <a:rPr lang="en-US" smtClean="0"/>
              <a:t>5/6/18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577A8BD-42EC-854E-AF4A-0719632645B3}" type="slidenum">
              <a:rPr lang="en-US" smtClean="0"/>
              <a:t>‹#›</a:t>
            </a:fld>
            <a:endParaRPr lang="en-US"/>
          </a:p>
        </p:txBody>
      </p:sp>
    </p:spTree>
    <p:extLst>
      <p:ext uri="{BB962C8B-B14F-4D97-AF65-F5344CB8AC3E}">
        <p14:creationId xmlns:p14="http://schemas.microsoft.com/office/powerpoint/2010/main" val="13151280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70F27B2-3269-4E45-84E0-3A554EA5F6EB}" type="datetimeFigureOut">
              <a:rPr lang="en-US" smtClean="0"/>
              <a:t>5/6/18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baseline="0">
                <a:solidFill>
                  <a:srgbClr val="002755"/>
                </a:solidFill>
              </a:defRPr>
            </a:lvl1pPr>
          </a:lstStyle>
          <a:p>
            <a:r>
              <a:rPr lang="en-US"/>
              <a:t>Bioinformatics.core@ucdavis.edu</a:t>
            </a:r>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577A8BD-42EC-854E-AF4A-0719632645B3}" type="slidenum">
              <a:rPr lang="en-US" smtClean="0"/>
              <a:t>‹#›</a:t>
            </a:fld>
            <a:endParaRPr lang="en-US" dirty="0"/>
          </a:p>
        </p:txBody>
      </p:sp>
      <p:sp>
        <p:nvSpPr>
          <p:cNvPr id="7" name="Rectangle 6"/>
          <p:cNvSpPr/>
          <p:nvPr/>
        </p:nvSpPr>
        <p:spPr>
          <a:xfrm>
            <a:off x="0" y="0"/>
            <a:ext cx="695739" cy="6858000"/>
          </a:xfrm>
          <a:prstGeom prst="rect">
            <a:avLst/>
          </a:prstGeom>
          <a:solidFill>
            <a:srgbClr val="00275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rot="16200000">
            <a:off x="-3506131" y="2654095"/>
            <a:ext cx="7734505" cy="633549"/>
          </a:xfrm>
          <a:prstGeom prst="rect">
            <a:avLst/>
          </a:prstGeom>
        </p:spPr>
      </p:pic>
      <p:sp>
        <p:nvSpPr>
          <p:cNvPr id="9" name="Rectangle 8"/>
          <p:cNvSpPr/>
          <p:nvPr userDrawn="1"/>
        </p:nvSpPr>
        <p:spPr>
          <a:xfrm>
            <a:off x="0" y="0"/>
            <a:ext cx="695739" cy="6858000"/>
          </a:xfrm>
          <a:prstGeom prst="rect">
            <a:avLst/>
          </a:prstGeom>
          <a:solidFill>
            <a:srgbClr val="00275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rot="16200000">
            <a:off x="-3506131" y="2654095"/>
            <a:ext cx="7734505" cy="633549"/>
          </a:xfrm>
          <a:prstGeom prst="rect">
            <a:avLst/>
          </a:prstGeom>
        </p:spPr>
      </p:pic>
    </p:spTree>
    <p:extLst>
      <p:ext uri="{BB962C8B-B14F-4D97-AF65-F5344CB8AC3E}">
        <p14:creationId xmlns:p14="http://schemas.microsoft.com/office/powerpoint/2010/main" val="1593791316"/>
      </p:ext>
    </p:extLst>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settles@ucdavis.edu"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mailto:bioinformatics.core@ucdavis.edu"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hyperlink" Target="http://samtools.github.io/hts-specs/SAMtags.pdf" TargetMode="External"/><Relationship Id="rId2" Type="http://schemas.openxmlformats.org/officeDocument/2006/relationships/hyperlink" Target="http://samtools.github.io/hts-specs/SAMv1.pdf" TargetMode="Externa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Layout" Target="../slideLayouts/slideLayout2.xml"/><Relationship Id="rId4" Type="http://schemas.openxmlformats.org/officeDocument/2006/relationships/image" Target="../media/image8.tiff"/></Relationships>
</file>

<file path=ppt/slides/_rels/slide14.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Layout" Target="../slideLayouts/slideLayout2.xml"/><Relationship Id="rId5" Type="http://schemas.openxmlformats.org/officeDocument/2006/relationships/image" Target="../media/image12.jpg"/><Relationship Id="rId4" Type="http://schemas.openxmlformats.org/officeDocument/2006/relationships/image" Target="../media/image11.jpg"/></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s://youtu.be/HMyCqWhwB8E"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hyperlink" Target="http://www.illumina.com/systems/hiseq-3000-4000/specifications.html" TargetMode="External"/><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image" Target="../media/image22.tiff"/><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tiff"/><Relationship Id="rId4" Type="http://schemas.openxmlformats.org/officeDocument/2006/relationships/image" Target="../media/image24.tiff"/></Relationships>
</file>

<file path=ppt/slides/_rels/slide46.xml.rels><?xml version="1.0" encoding="UTF-8" standalone="yes"?>
<Relationships xmlns="http://schemas.openxmlformats.org/package/2006/relationships"><Relationship Id="rId2" Type="http://schemas.openxmlformats.org/officeDocument/2006/relationships/hyperlink" Target="https://github.com/ibest/HTStream" TargetMode="Externa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emf"/><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hyperlink" Target="https://en.wikipedia.org/wiki/List_of_sequence_alignment_software"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dev.bioinformatics.ucdavis.edu/research-computing/" TargetMode="External"/><Relationship Id="rId2" Type="http://schemas.openxmlformats.org/officeDocument/2006/relationships/hyperlink" Target="http://dev.bioinformatics.ucdavis.edu/projects/" TargetMode="External"/><Relationship Id="rId1" Type="http://schemas.openxmlformats.org/officeDocument/2006/relationships/slideLayout" Target="../slideLayouts/slideLayout2.xml"/><Relationship Id="rId4" Type="http://schemas.openxmlformats.org/officeDocument/2006/relationships/hyperlink" Target="http://dev.bioinformatics.ucdavis.edu/training/" TargetMode="Externa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registration.genomecenter.ucdavis.edu/" TargetMode="Externa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hyperlink" Target="http://bioconductor.org/packages/release/bioc/vignettes/edgeR/inst/doc/edgeRUsersGuide.pdf" TargetMode="External"/><Relationship Id="rId2" Type="http://schemas.openxmlformats.org/officeDocument/2006/relationships/hyperlink" Target="https://bioconductor.org/packages/release/bioc/vignettes/limma/inst/doc/usersguide.pdf" TargetMode="Externa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hyperlink" Target="http://csbi.ltdk.helsinki.fi/moksiskaan/)" TargetMode="External"/><Relationship Id="rId2" Type="http://schemas.openxmlformats.org/officeDocument/2006/relationships/hyperlink" Target="https://www.broadinstitute.org/igv/" TargetMode="Externa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38.tiff"/><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3" Type="http://schemas.openxmlformats.org/officeDocument/2006/relationships/hyperlink" Target="https://github.com/dstreett/Super-Deduper" TargetMode="External"/><Relationship Id="rId7" Type="http://schemas.openxmlformats.org/officeDocument/2006/relationships/hyperlink" Target="https://github.com/ibest/HTStream" TargetMode="External"/><Relationship Id="rId2" Type="http://schemas.openxmlformats.org/officeDocument/2006/relationships/hyperlink" Target="http://bowtie-bio.sourceforge.net/bowtie2/index.shtml" TargetMode="External"/><Relationship Id="rId1" Type="http://schemas.openxmlformats.org/officeDocument/2006/relationships/slideLayout" Target="../slideLayouts/slideLayout2.xml"/><Relationship Id="rId6" Type="http://schemas.openxmlformats.org/officeDocument/2006/relationships/hyperlink" Target="https://github.com/dstreett/FLASH2" TargetMode="External"/><Relationship Id="rId5" Type="http://schemas.openxmlformats.org/officeDocument/2006/relationships/hyperlink" Target="https://github.com/ucdavis-bioinformatics/scythe" TargetMode="External"/><Relationship Id="rId4" Type="http://schemas.openxmlformats.org/officeDocument/2006/relationships/hyperlink" Target="https://github.com/dstreett/sickle" TargetMode="External"/></Relationships>
</file>

<file path=ppt/slides/_rels/slide96.xml.rels><?xml version="1.0" encoding="UTF-8" standalone="yes"?>
<Relationships xmlns="http://schemas.openxmlformats.org/package/2006/relationships"><Relationship Id="rId3" Type="http://schemas.openxmlformats.org/officeDocument/2006/relationships/hyperlink" Target="http://www.htslib.org/" TargetMode="External"/><Relationship Id="rId2" Type="http://schemas.openxmlformats.org/officeDocument/2006/relationships/hyperlink" Target="http://sourceforge.net/projects/bio-bwa/files/" TargetMode="External"/><Relationship Id="rId1" Type="http://schemas.openxmlformats.org/officeDocument/2006/relationships/slideLayout" Target="../slideLayouts/slideLayout2.xml"/><Relationship Id="rId5" Type="http://schemas.openxmlformats.org/officeDocument/2006/relationships/hyperlink" Target="https://github.com/alexdobin/STAR" TargetMode="External"/><Relationship Id="rId4" Type="http://schemas.openxmlformats.org/officeDocument/2006/relationships/hyperlink" Target="http://www-huber.embl.de/users/anders/HTSeq/" TargetMode="External"/></Relationships>
</file>

<file path=ppt/slides/_rels/slide97.xml.rels><?xml version="1.0" encoding="UTF-8" standalone="yes"?>
<Relationships xmlns="http://schemas.openxmlformats.org/package/2006/relationships"><Relationship Id="rId3" Type="http://schemas.openxmlformats.org/officeDocument/2006/relationships/hyperlink" Target="http://bioconductor.org/packages/release/bioc/html/edgeR.html" TargetMode="External"/><Relationship Id="rId2" Type="http://schemas.openxmlformats.org/officeDocument/2006/relationships/hyperlink" Target="http://www.r-project.org/" TargetMode="External"/><Relationship Id="rId1" Type="http://schemas.openxmlformats.org/officeDocument/2006/relationships/slideLayout" Target="../slideLayouts/slideLayout2.xml"/><Relationship Id="rId5" Type="http://schemas.openxmlformats.org/officeDocument/2006/relationships/hyperlink" Target="https://genomebiology.biomedcentral.com/articles/10.1186/gb-2014-15-2-r29" TargetMode="External"/><Relationship Id="rId4" Type="http://schemas.openxmlformats.org/officeDocument/2006/relationships/hyperlink" Target="http://bioconductor.org/packages/release/bioc/html/limma.html" TargetMode="Externa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So you want to do a:</a:t>
            </a:r>
            <a:br>
              <a:rPr lang="en-US" dirty="0"/>
            </a:br>
            <a:r>
              <a:rPr lang="en-US" dirty="0"/>
              <a:t>RNAseq Experiment</a:t>
            </a:r>
            <a:br>
              <a:rPr lang="en-US" dirty="0"/>
            </a:br>
            <a:r>
              <a:rPr lang="en-US" dirty="0"/>
              <a:t>Differential Expression Analysis</a:t>
            </a:r>
          </a:p>
        </p:txBody>
      </p:sp>
      <p:sp>
        <p:nvSpPr>
          <p:cNvPr id="3" name="Subtitle 2"/>
          <p:cNvSpPr>
            <a:spLocks noGrp="1"/>
          </p:cNvSpPr>
          <p:nvPr>
            <p:ph type="subTitle" idx="1"/>
          </p:nvPr>
        </p:nvSpPr>
        <p:spPr>
          <a:xfrm>
            <a:off x="1524000" y="3708362"/>
            <a:ext cx="9144000" cy="2458521"/>
          </a:xfrm>
        </p:spPr>
        <p:txBody>
          <a:bodyPr>
            <a:normAutofit/>
          </a:bodyPr>
          <a:lstStyle/>
          <a:p>
            <a:r>
              <a:rPr lang="en-US" dirty="0"/>
              <a:t>Last Updated: May 4</a:t>
            </a:r>
            <a:r>
              <a:rPr lang="en-US" baseline="30000" dirty="0"/>
              <a:t>th</a:t>
            </a:r>
            <a:r>
              <a:rPr lang="en-US" dirty="0"/>
              <a:t>, 2018</a:t>
            </a:r>
          </a:p>
          <a:p>
            <a:pPr>
              <a:spcAft>
                <a:spcPct val="0"/>
              </a:spcAft>
              <a:tabLst>
                <a:tab pos="656722" algn="l"/>
                <a:tab pos="1313444" algn="l"/>
                <a:tab pos="1970166" algn="l"/>
                <a:tab pos="2626888" algn="l"/>
                <a:tab pos="3283610" algn="l"/>
                <a:tab pos="3940332" algn="l"/>
                <a:tab pos="4597055" algn="l"/>
                <a:tab pos="5253777" algn="l"/>
                <a:tab pos="5910499" algn="l"/>
                <a:tab pos="6567221" algn="l"/>
                <a:tab pos="7223943" algn="l"/>
                <a:tab pos="7880665" algn="l"/>
              </a:tabLst>
            </a:pPr>
            <a:r>
              <a:rPr lang="en-CA" dirty="0">
                <a:latin typeface="Arial" charset="0"/>
                <a:cs typeface="Arial Unicode MS" charset="0"/>
              </a:rPr>
              <a:t>Matthew L. Settles</a:t>
            </a:r>
          </a:p>
          <a:p>
            <a:pPr>
              <a:spcAft>
                <a:spcPct val="0"/>
              </a:spcAft>
              <a:tabLst>
                <a:tab pos="656722" algn="l"/>
                <a:tab pos="1313444" algn="l"/>
                <a:tab pos="1970166" algn="l"/>
                <a:tab pos="2626888" algn="l"/>
                <a:tab pos="3283610" algn="l"/>
                <a:tab pos="3940332" algn="l"/>
                <a:tab pos="4597055" algn="l"/>
                <a:tab pos="5253777" algn="l"/>
                <a:tab pos="5910499" algn="l"/>
                <a:tab pos="6567221" algn="l"/>
                <a:tab pos="7223943" algn="l"/>
                <a:tab pos="7880665" algn="l"/>
              </a:tabLst>
            </a:pPr>
            <a:r>
              <a:rPr lang="en-CA" dirty="0">
                <a:latin typeface="Arial" charset="0"/>
                <a:cs typeface="Arial Unicode MS" charset="0"/>
              </a:rPr>
              <a:t>Genome Center Bioinformatics Core</a:t>
            </a:r>
          </a:p>
          <a:p>
            <a:pPr>
              <a:spcAft>
                <a:spcPct val="0"/>
              </a:spcAft>
              <a:tabLst>
                <a:tab pos="656722" algn="l"/>
                <a:tab pos="1313444" algn="l"/>
                <a:tab pos="1970166" algn="l"/>
                <a:tab pos="2626888" algn="l"/>
                <a:tab pos="3283610" algn="l"/>
                <a:tab pos="3940332" algn="l"/>
                <a:tab pos="4597055" algn="l"/>
                <a:tab pos="5253777" algn="l"/>
                <a:tab pos="5910499" algn="l"/>
                <a:tab pos="6567221" algn="l"/>
                <a:tab pos="7223943" algn="l"/>
                <a:tab pos="7880665" algn="l"/>
              </a:tabLst>
            </a:pPr>
            <a:r>
              <a:rPr lang="en-CA" dirty="0">
                <a:latin typeface="Arial" charset="0"/>
                <a:cs typeface="Arial Unicode MS" charset="0"/>
              </a:rPr>
              <a:t>University of California, Davis</a:t>
            </a:r>
          </a:p>
          <a:p>
            <a:pPr>
              <a:spcAft>
                <a:spcPct val="0"/>
              </a:spcAft>
              <a:tabLst>
                <a:tab pos="656722" algn="l"/>
                <a:tab pos="1313444" algn="l"/>
                <a:tab pos="1970166" algn="l"/>
                <a:tab pos="2626888" algn="l"/>
                <a:tab pos="3283610" algn="l"/>
                <a:tab pos="3940332" algn="l"/>
                <a:tab pos="4597055" algn="l"/>
                <a:tab pos="5253777" algn="l"/>
                <a:tab pos="5910499" algn="l"/>
                <a:tab pos="6567221" algn="l"/>
                <a:tab pos="7223943" algn="l"/>
                <a:tab pos="7880665" algn="l"/>
              </a:tabLst>
            </a:pPr>
            <a:r>
              <a:rPr lang="en-CA" dirty="0">
                <a:latin typeface="Arial" charset="0"/>
                <a:cs typeface="Arial Unicode MS" charset="0"/>
                <a:hlinkClick r:id="rId3"/>
              </a:rPr>
              <a:t>settles@ucdavis.edu</a:t>
            </a:r>
            <a:r>
              <a:rPr lang="en-CA" dirty="0">
                <a:latin typeface="Arial" charset="0"/>
                <a:cs typeface="Arial Unicode MS" charset="0"/>
              </a:rPr>
              <a:t>; </a:t>
            </a:r>
            <a:r>
              <a:rPr lang="en-CA" dirty="0">
                <a:latin typeface="Arial" charset="0"/>
                <a:cs typeface="Arial Unicode MS" charset="0"/>
                <a:hlinkClick r:id="rId4"/>
              </a:rPr>
              <a:t>bioinformatics.core@ucdavis.edu</a:t>
            </a:r>
            <a:endParaRPr lang="en-CA" dirty="0">
              <a:latin typeface="Arial" charset="0"/>
              <a:cs typeface="Arial Unicode MS" charset="0"/>
            </a:endParaRPr>
          </a:p>
        </p:txBody>
      </p:sp>
      <p:sp>
        <p:nvSpPr>
          <p:cNvPr id="4" name="TextBox 3"/>
          <p:cNvSpPr txBox="1"/>
          <p:nvPr/>
        </p:nvSpPr>
        <p:spPr>
          <a:xfrm>
            <a:off x="5890437" y="1424763"/>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5939885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355" dirty="0"/>
              <a:t>Diving in to Bioinformatics</a:t>
            </a:r>
          </a:p>
        </p:txBody>
      </p:sp>
      <p:sp>
        <p:nvSpPr>
          <p:cNvPr id="3" name="Content Placeholder 2"/>
          <p:cNvSpPr>
            <a:spLocks noGrp="1"/>
          </p:cNvSpPr>
          <p:nvPr>
            <p:ph idx="1"/>
          </p:nvPr>
        </p:nvSpPr>
        <p:spPr/>
        <p:txBody>
          <a:bodyPr>
            <a:normAutofit/>
          </a:bodyPr>
          <a:lstStyle/>
          <a:p>
            <a:pPr marL="414772" indent="-414772"/>
            <a:r>
              <a:rPr lang="en-US" sz="2903" dirty="0"/>
              <a:t>Know and Understand the experiment</a:t>
            </a:r>
          </a:p>
          <a:p>
            <a:pPr marL="933237" lvl="1"/>
            <a:r>
              <a:rPr lang="en-US" sz="2540" dirty="0"/>
              <a:t>“The Question of Interest”</a:t>
            </a:r>
          </a:p>
          <a:p>
            <a:pPr marL="414772"/>
            <a:r>
              <a:rPr lang="en-US" sz="2903" dirty="0"/>
              <a:t>Build a set of assumptions/expectations</a:t>
            </a:r>
          </a:p>
          <a:p>
            <a:pPr marL="933237" lvl="1"/>
            <a:r>
              <a:rPr lang="en-US" sz="2540" dirty="0"/>
              <a:t>Mix of technical and biological</a:t>
            </a:r>
          </a:p>
          <a:p>
            <a:pPr marL="933237" lvl="1"/>
            <a:r>
              <a:rPr lang="en-US" sz="2540" dirty="0"/>
              <a:t>Spend your time testing your assumptions/expectations</a:t>
            </a:r>
          </a:p>
          <a:p>
            <a:pPr marL="933237" lvl="1"/>
            <a:r>
              <a:rPr lang="en-US" sz="2540" dirty="0"/>
              <a:t>Don’t spend your time finding the “best” software</a:t>
            </a:r>
          </a:p>
          <a:p>
            <a:pPr marL="414772"/>
            <a:r>
              <a:rPr lang="en-US" sz="2903" dirty="0"/>
              <a:t>Don’t under-estimate the time Bioinformatics may take</a:t>
            </a:r>
          </a:p>
          <a:p>
            <a:pPr marL="414772"/>
            <a:r>
              <a:rPr lang="en-US" sz="2903" dirty="0"/>
              <a:t>Be prepared to accept ‘failed’ experiments</a:t>
            </a:r>
          </a:p>
        </p:txBody>
      </p:sp>
    </p:spTree>
    <p:extLst>
      <p:ext uri="{BB962C8B-B14F-4D97-AF65-F5344CB8AC3E}">
        <p14:creationId xmlns:p14="http://schemas.microsoft.com/office/powerpoint/2010/main" val="131478738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Quality Scores</a:t>
            </a:r>
          </a:p>
        </p:txBody>
      </p:sp>
      <p:pic>
        <p:nvPicPr>
          <p:cNvPr id="4" name="Content Placeholder 3" descr="qualityscores.p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82950" y="2623344"/>
            <a:ext cx="5626100" cy="2755900"/>
          </a:xfrm>
        </p:spPr>
      </p:pic>
    </p:spTree>
    <p:extLst>
      <p:ext uri="{BB962C8B-B14F-4D97-AF65-F5344CB8AC3E}">
        <p14:creationId xmlns:p14="http://schemas.microsoft.com/office/powerpoint/2010/main" val="173749173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a:t>Qscore</a:t>
            </a:r>
            <a:r>
              <a:rPr lang="en-US" dirty="0"/>
              <a:t> Conversion</a:t>
            </a:r>
          </a:p>
        </p:txBody>
      </p:sp>
      <p:pic>
        <p:nvPicPr>
          <p:cNvPr id="4" name="Content Placeholder 3" descr="qscoreconversion.png"/>
          <p:cNvPicPr>
            <a:picLocks noGrp="1" noChangeAspect="1"/>
          </p:cNvPicPr>
          <p:nvPr>
            <p:ph idx="1"/>
          </p:nvPr>
        </p:nvPicPr>
        <p:blipFill>
          <a:blip r:embed="rId2">
            <a:extLst>
              <a:ext uri="{28A0092B-C50C-407E-A947-70E740481C1C}">
                <a14:useLocalDpi xmlns:a14="http://schemas.microsoft.com/office/drawing/2010/main" val="0"/>
              </a:ext>
            </a:extLst>
          </a:blip>
          <a:srcRect t="-12228" b="-12228"/>
          <a:stretch>
            <a:fillRect/>
          </a:stretch>
        </p:blipFill>
        <p:spPr>
          <a:xfrm>
            <a:off x="1905000" y="1719263"/>
            <a:ext cx="8407400" cy="4406900"/>
          </a:xfrm>
        </p:spPr>
      </p:pic>
    </p:spTree>
    <p:extLst>
      <p:ext uri="{BB962C8B-B14F-4D97-AF65-F5344CB8AC3E}">
        <p14:creationId xmlns:p14="http://schemas.microsoft.com/office/powerpoint/2010/main" val="54102546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a:t>Illumina</a:t>
            </a:r>
            <a:r>
              <a:rPr lang="en-US" dirty="0"/>
              <a:t> Read </a:t>
            </a:r>
            <a:r>
              <a:rPr lang="en-US"/>
              <a:t>naming conventions</a:t>
            </a:r>
            <a:endParaRPr lang="en-US" dirty="0"/>
          </a:p>
        </p:txBody>
      </p:sp>
      <p:sp>
        <p:nvSpPr>
          <p:cNvPr id="2" name="Content Placeholder 1"/>
          <p:cNvSpPr>
            <a:spLocks noGrp="1"/>
          </p:cNvSpPr>
          <p:nvPr>
            <p:ph idx="1"/>
          </p:nvPr>
        </p:nvSpPr>
        <p:spPr>
          <a:xfrm>
            <a:off x="1905000" y="1719071"/>
            <a:ext cx="8407893" cy="4965140"/>
          </a:xfrm>
        </p:spPr>
        <p:txBody>
          <a:bodyPr>
            <a:normAutofit fontScale="85000" lnSpcReduction="10000"/>
          </a:bodyPr>
          <a:lstStyle/>
          <a:p>
            <a:pPr marL="45720" indent="0">
              <a:buNone/>
            </a:pPr>
            <a:r>
              <a:rPr lang="en-US" dirty="0"/>
              <a:t>CASAVA 1.8 Read IDs</a:t>
            </a:r>
          </a:p>
          <a:p>
            <a:pPr marL="45720" indent="0">
              <a:buNone/>
            </a:pPr>
            <a:endParaRPr lang="en-US" dirty="0"/>
          </a:p>
          <a:p>
            <a:r>
              <a:rPr lang="en-US" dirty="0"/>
              <a:t>@EAS139:136:FC706VJ:2:2104:15343:197393 1:Y:18:ATCACG </a:t>
            </a:r>
          </a:p>
          <a:p>
            <a:pPr lvl="1"/>
            <a:r>
              <a:rPr lang="en-US" dirty="0"/>
              <a:t>EAS139 the unique instrument name</a:t>
            </a:r>
          </a:p>
          <a:p>
            <a:pPr lvl="1"/>
            <a:r>
              <a:rPr lang="en-US" dirty="0"/>
              <a:t>136 the run id </a:t>
            </a:r>
          </a:p>
          <a:p>
            <a:pPr lvl="1"/>
            <a:r>
              <a:rPr lang="en-US" dirty="0"/>
              <a:t>FC706VJ the </a:t>
            </a:r>
            <a:r>
              <a:rPr lang="en-US" dirty="0" err="1"/>
              <a:t>flowcell</a:t>
            </a:r>
            <a:r>
              <a:rPr lang="en-US" dirty="0"/>
              <a:t> id</a:t>
            </a:r>
          </a:p>
          <a:p>
            <a:pPr lvl="1"/>
            <a:r>
              <a:rPr lang="en-US" dirty="0"/>
              <a:t>2 </a:t>
            </a:r>
            <a:r>
              <a:rPr lang="en-US" dirty="0" err="1"/>
              <a:t>flowcell</a:t>
            </a:r>
            <a:r>
              <a:rPr lang="en-US" dirty="0"/>
              <a:t> lane </a:t>
            </a:r>
          </a:p>
          <a:p>
            <a:pPr lvl="1"/>
            <a:r>
              <a:rPr lang="en-US" dirty="0"/>
              <a:t>2104 tile number within the </a:t>
            </a:r>
            <a:r>
              <a:rPr lang="en-US" dirty="0" err="1"/>
              <a:t>flowcell</a:t>
            </a:r>
            <a:r>
              <a:rPr lang="en-US" dirty="0"/>
              <a:t> lane</a:t>
            </a:r>
          </a:p>
          <a:p>
            <a:pPr lvl="1"/>
            <a:r>
              <a:rPr lang="en-US" dirty="0"/>
              <a:t>15343 ’x’-coordinate of the cluster within the tile</a:t>
            </a:r>
          </a:p>
          <a:p>
            <a:pPr lvl="1"/>
            <a:r>
              <a:rPr lang="en-US" dirty="0"/>
              <a:t>197393 ’y’-coordinate of the cluster within the tile </a:t>
            </a:r>
          </a:p>
          <a:p>
            <a:pPr lvl="1"/>
            <a:r>
              <a:rPr lang="en-US" dirty="0"/>
              <a:t>1 the member of a pair, 1 or 2 (paired-end or mate-pair reads only) </a:t>
            </a:r>
          </a:p>
          <a:p>
            <a:pPr lvl="1"/>
            <a:r>
              <a:rPr lang="en-US" dirty="0"/>
              <a:t>Y Y if the read fails filter (read is bad), N otherwise </a:t>
            </a:r>
          </a:p>
          <a:p>
            <a:pPr lvl="1"/>
            <a:r>
              <a:rPr lang="en-US" dirty="0"/>
              <a:t>18 0 when none of the control bits are on, otherwise it is an even number</a:t>
            </a:r>
          </a:p>
          <a:p>
            <a:pPr lvl="1"/>
            <a:r>
              <a:rPr lang="en-US" dirty="0"/>
              <a:t>ATCACG index sequence </a:t>
            </a:r>
          </a:p>
          <a:p>
            <a:endParaRPr lang="en-US" dirty="0"/>
          </a:p>
        </p:txBody>
      </p:sp>
    </p:spTree>
    <p:extLst>
      <p:ext uri="{BB962C8B-B14F-4D97-AF65-F5344CB8AC3E}">
        <p14:creationId xmlns:p14="http://schemas.microsoft.com/office/powerpoint/2010/main" val="56926247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SAM/BAM Files</a:t>
            </a:r>
          </a:p>
        </p:txBody>
      </p:sp>
      <p:sp>
        <p:nvSpPr>
          <p:cNvPr id="2" name="Content Placeholder 1"/>
          <p:cNvSpPr>
            <a:spLocks noGrp="1"/>
          </p:cNvSpPr>
          <p:nvPr>
            <p:ph idx="1"/>
          </p:nvPr>
        </p:nvSpPr>
        <p:spPr/>
        <p:txBody>
          <a:bodyPr>
            <a:normAutofit/>
          </a:bodyPr>
          <a:lstStyle/>
          <a:p>
            <a:r>
              <a:rPr lang="en-US" sz="2400" dirty="0"/>
              <a:t>SAM (Sequence Alignment/Map) format = unified format for storing read alignments to a reference sequence(Consistent since Sept. 2011).</a:t>
            </a:r>
          </a:p>
          <a:p>
            <a:pPr lvl="1"/>
            <a:r>
              <a:rPr lang="en-US" sz="2000" dirty="0">
                <a:hlinkClick r:id="rId2"/>
              </a:rPr>
              <a:t>http://samtools.github.io/hts-specs/SAMv1.pdf</a:t>
            </a:r>
            <a:endParaRPr lang="en-US" sz="2000" dirty="0"/>
          </a:p>
          <a:p>
            <a:pPr lvl="1"/>
            <a:r>
              <a:rPr lang="en-US" sz="2000" dirty="0">
                <a:hlinkClick r:id="rId3"/>
              </a:rPr>
              <a:t>http://samtools.github.io/hts-specs/SAMtags.pdf</a:t>
            </a:r>
            <a:endParaRPr lang="en-US" sz="2000" dirty="0"/>
          </a:p>
          <a:p>
            <a:r>
              <a:rPr lang="en-US" sz="2400" dirty="0"/>
              <a:t>BAM = binary version of </a:t>
            </a:r>
            <a:r>
              <a:rPr lang="en-US" dirty="0"/>
              <a:t>SAM for fast querying </a:t>
            </a:r>
          </a:p>
        </p:txBody>
      </p:sp>
    </p:spTree>
    <p:extLst>
      <p:ext uri="{BB962C8B-B14F-4D97-AF65-F5344CB8AC3E}">
        <p14:creationId xmlns:p14="http://schemas.microsoft.com/office/powerpoint/2010/main" val="55470271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SAM/BAM files</a:t>
            </a:r>
          </a:p>
        </p:txBody>
      </p:sp>
      <p:sp>
        <p:nvSpPr>
          <p:cNvPr id="2" name="Content Placeholder 1"/>
          <p:cNvSpPr>
            <a:spLocks noGrp="1"/>
          </p:cNvSpPr>
          <p:nvPr>
            <p:ph idx="1"/>
          </p:nvPr>
        </p:nvSpPr>
        <p:spPr/>
        <p:txBody>
          <a:bodyPr/>
          <a:lstStyle/>
          <a:p>
            <a:pPr marL="45720" indent="0">
              <a:buNone/>
            </a:pPr>
            <a:r>
              <a:rPr lang="en-US" dirty="0"/>
              <a:t>SAM files contain two regions</a:t>
            </a:r>
          </a:p>
          <a:p>
            <a:r>
              <a:rPr lang="en-US" dirty="0"/>
              <a:t>The header section </a:t>
            </a:r>
          </a:p>
          <a:p>
            <a:pPr lvl="1"/>
            <a:r>
              <a:rPr lang="en-US" dirty="0"/>
              <a:t>Each header line begins with character ’@’ followed by a two-letter record type code </a:t>
            </a:r>
          </a:p>
          <a:p>
            <a:r>
              <a:rPr lang="en-US" dirty="0"/>
              <a:t>The alignment section </a:t>
            </a:r>
          </a:p>
          <a:p>
            <a:pPr lvl="1"/>
            <a:r>
              <a:rPr lang="en-US" dirty="0"/>
              <a:t>Each alignment line has 11 mandatory fields. These fields always appear in the same order and must be present, but their values can be ’0’ or ’*’, if the corresponding information if unavailable, or not applicable. </a:t>
            </a:r>
          </a:p>
          <a:p>
            <a:endParaRPr lang="en-US" dirty="0"/>
          </a:p>
          <a:p>
            <a:endParaRPr lang="en-US" dirty="0"/>
          </a:p>
        </p:txBody>
      </p:sp>
    </p:spTree>
    <p:extLst>
      <p:ext uri="{BB962C8B-B14F-4D97-AF65-F5344CB8AC3E}">
        <p14:creationId xmlns:p14="http://schemas.microsoft.com/office/powerpoint/2010/main" val="66196895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Sam columns</a:t>
            </a:r>
          </a:p>
        </p:txBody>
      </p:sp>
      <p:pic>
        <p:nvPicPr>
          <p:cNvPr id="4" name="Content Placeholder 3" descr="sam.p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38383" y="1825625"/>
            <a:ext cx="8515233" cy="4351338"/>
          </a:xfrm>
        </p:spPr>
      </p:pic>
    </p:spTree>
    <p:extLst>
      <p:ext uri="{BB962C8B-B14F-4D97-AF65-F5344CB8AC3E}">
        <p14:creationId xmlns:p14="http://schemas.microsoft.com/office/powerpoint/2010/main" val="174696883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Sam flags</a:t>
            </a:r>
          </a:p>
        </p:txBody>
      </p:sp>
      <p:pic>
        <p:nvPicPr>
          <p:cNvPr id="4" name="Content Placeholder 3" descr="Sam-flag.p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88207" y="1825625"/>
            <a:ext cx="8215585" cy="4351338"/>
          </a:xfrm>
        </p:spPr>
      </p:pic>
    </p:spTree>
    <p:extLst>
      <p:ext uri="{BB962C8B-B14F-4D97-AF65-F5344CB8AC3E}">
        <p14:creationId xmlns:p14="http://schemas.microsoft.com/office/powerpoint/2010/main" val="90885528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a:t>Mapq</a:t>
            </a:r>
            <a:r>
              <a:rPr lang="en-US" dirty="0"/>
              <a:t> explained</a:t>
            </a:r>
          </a:p>
        </p:txBody>
      </p:sp>
      <p:sp>
        <p:nvSpPr>
          <p:cNvPr id="2" name="Content Placeholder 1"/>
          <p:cNvSpPr>
            <a:spLocks noGrp="1"/>
          </p:cNvSpPr>
          <p:nvPr>
            <p:ph idx="1"/>
          </p:nvPr>
        </p:nvSpPr>
        <p:spPr/>
        <p:txBody>
          <a:bodyPr/>
          <a:lstStyle/>
          <a:p>
            <a:endParaRPr lang="en-US" dirty="0"/>
          </a:p>
          <a:p>
            <a:r>
              <a:rPr lang="en-US" dirty="0"/>
              <a:t>MAPQ, contains the "</a:t>
            </a:r>
            <a:r>
              <a:rPr lang="en-US" dirty="0" err="1"/>
              <a:t>phred</a:t>
            </a:r>
            <a:r>
              <a:rPr lang="en-US" dirty="0"/>
              <a:t>-scaled posterior probability that the mapping position" is wrong. </a:t>
            </a:r>
          </a:p>
          <a:p>
            <a:r>
              <a:rPr lang="en-US" dirty="0"/>
              <a:t>In a probabilistic view, each read alignment is an estimate of the true alignment and is therefore also a random variable. It can be wrong. The error probability is scaled in the </a:t>
            </a:r>
            <a:r>
              <a:rPr lang="en-US" dirty="0" err="1"/>
              <a:t>Phred</a:t>
            </a:r>
            <a:r>
              <a:rPr lang="en-US" dirty="0"/>
              <a:t>. For example, given 1000 read alignments with mapping quality being 30, one of them will be incorrectly mapped to the wrong location on average.</a:t>
            </a:r>
          </a:p>
          <a:p>
            <a:r>
              <a:rPr lang="en-US" dirty="0"/>
              <a:t>A value 255 indicates that the mapping quality is not available.</a:t>
            </a:r>
          </a:p>
          <a:p>
            <a:endParaRPr lang="en-US" dirty="0"/>
          </a:p>
        </p:txBody>
      </p:sp>
    </p:spTree>
    <p:extLst>
      <p:ext uri="{BB962C8B-B14F-4D97-AF65-F5344CB8AC3E}">
        <p14:creationId xmlns:p14="http://schemas.microsoft.com/office/powerpoint/2010/main" val="7966111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a:t>Mapq</a:t>
            </a:r>
            <a:r>
              <a:rPr lang="en-US" dirty="0"/>
              <a:t> explained</a:t>
            </a:r>
          </a:p>
        </p:txBody>
      </p:sp>
      <p:sp>
        <p:nvSpPr>
          <p:cNvPr id="2" name="Content Placeholder 1"/>
          <p:cNvSpPr>
            <a:spLocks noGrp="1"/>
          </p:cNvSpPr>
          <p:nvPr>
            <p:ph idx="1"/>
          </p:nvPr>
        </p:nvSpPr>
        <p:spPr/>
        <p:txBody>
          <a:bodyPr/>
          <a:lstStyle/>
          <a:p>
            <a:r>
              <a:rPr lang="en-US" dirty="0"/>
              <a:t>The calculation of mapping qualities is simple, but this simple calculation considers many of the factors below: </a:t>
            </a:r>
          </a:p>
          <a:p>
            <a:pPr lvl="1"/>
            <a:r>
              <a:rPr lang="en-US" dirty="0"/>
              <a:t>The repeat structure of the reference. Reads falling in repetitive regions usually get very low mapping quality. </a:t>
            </a:r>
          </a:p>
          <a:p>
            <a:pPr lvl="1"/>
            <a:r>
              <a:rPr lang="en-US" dirty="0"/>
              <a:t>The base quality of the read. Low quality means the observed read sequence is possibly wrong, and wrong sequence may lead to a wrong alignment. </a:t>
            </a:r>
          </a:p>
          <a:p>
            <a:pPr lvl="1"/>
            <a:r>
              <a:rPr lang="en-US" dirty="0"/>
              <a:t>The sensitivity of the alignment algorithm. The true hit is more likely to be missed by an algorithm with low sensitivity, which also causes mapping errors. </a:t>
            </a:r>
          </a:p>
          <a:p>
            <a:pPr lvl="1"/>
            <a:r>
              <a:rPr lang="en-US" dirty="0"/>
              <a:t>Paired end or not. Reads mapped in pairs are more likely to be correct. </a:t>
            </a:r>
          </a:p>
          <a:p>
            <a:endParaRPr lang="en-US" dirty="0"/>
          </a:p>
        </p:txBody>
      </p:sp>
    </p:spTree>
    <p:extLst>
      <p:ext uri="{BB962C8B-B14F-4D97-AF65-F5344CB8AC3E}">
        <p14:creationId xmlns:p14="http://schemas.microsoft.com/office/powerpoint/2010/main" val="98199730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a:t>Mapq</a:t>
            </a:r>
            <a:r>
              <a:rPr lang="en-US" dirty="0"/>
              <a:t> explained</a:t>
            </a:r>
          </a:p>
        </p:txBody>
      </p:sp>
      <p:sp>
        <p:nvSpPr>
          <p:cNvPr id="2" name="Content Placeholder 1"/>
          <p:cNvSpPr>
            <a:spLocks noGrp="1"/>
          </p:cNvSpPr>
          <p:nvPr>
            <p:ph idx="1"/>
          </p:nvPr>
        </p:nvSpPr>
        <p:spPr/>
        <p:txBody>
          <a:bodyPr/>
          <a:lstStyle/>
          <a:p>
            <a:r>
              <a:rPr lang="en-US" dirty="0"/>
              <a:t>When you see a read alignment with a mapping quality of 30 or greater, it usually implies: </a:t>
            </a:r>
          </a:p>
          <a:p>
            <a:pPr lvl="1"/>
            <a:r>
              <a:rPr lang="en-US" dirty="0"/>
              <a:t>The overall base quality of the read is good. </a:t>
            </a:r>
          </a:p>
          <a:p>
            <a:pPr lvl="1"/>
            <a:r>
              <a:rPr lang="en-US" dirty="0"/>
              <a:t>The best alignment has few mismatches. </a:t>
            </a:r>
          </a:p>
          <a:p>
            <a:pPr lvl="1"/>
            <a:r>
              <a:rPr lang="en-US" dirty="0"/>
              <a:t>The read has few or just one ‘good’ hit on the reference, which means the current alignment is still the best even if one or two bases are actually mutations, or sequencing errors. </a:t>
            </a:r>
          </a:p>
          <a:p>
            <a:pPr marL="45720" indent="0">
              <a:buNone/>
            </a:pPr>
            <a:endParaRPr lang="en-US" dirty="0"/>
          </a:p>
        </p:txBody>
      </p:sp>
      <p:sp>
        <p:nvSpPr>
          <p:cNvPr id="4" name="Rectangle 3"/>
          <p:cNvSpPr/>
          <p:nvPr/>
        </p:nvSpPr>
        <p:spPr>
          <a:xfrm>
            <a:off x="2132256" y="4852757"/>
            <a:ext cx="7910816" cy="1096210"/>
          </a:xfrm>
          <a:prstGeom prst="rect">
            <a:avLst/>
          </a:prstGeom>
          <a:solidFill>
            <a:schemeClr val="accent6">
              <a:lumMod val="40000"/>
              <a:lumOff val="60000"/>
            </a:schemeClr>
          </a:solidFill>
          <a:ln>
            <a:solidFill>
              <a:schemeClr val="accent6">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rgbClr val="FF0000"/>
                </a:solidFill>
              </a:rPr>
              <a:t>In practice however, each mapper seems to compute the MAPQ in their own way. </a:t>
            </a:r>
          </a:p>
        </p:txBody>
      </p:sp>
    </p:spTree>
    <p:extLst>
      <p:ext uri="{BB962C8B-B14F-4D97-AF65-F5344CB8AC3E}">
        <p14:creationId xmlns:p14="http://schemas.microsoft.com/office/powerpoint/2010/main" val="10168443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Introduction to Sequencing</a:t>
            </a:r>
          </a:p>
        </p:txBody>
      </p:sp>
      <p:sp>
        <p:nvSpPr>
          <p:cNvPr id="5" name="Text Placeholder 4"/>
          <p:cNvSpPr>
            <a:spLocks noGrp="1"/>
          </p:cNvSpPr>
          <p:nvPr>
            <p:ph type="body" idx="1"/>
          </p:nvPr>
        </p:nvSpPr>
        <p:spPr/>
        <p:txBody>
          <a:bodyPr/>
          <a:lstStyle/>
          <a:p>
            <a:r>
              <a:rPr lang="en-US" dirty="0"/>
              <a:t>So you want to do a:</a:t>
            </a:r>
          </a:p>
          <a:p>
            <a:r>
              <a:rPr lang="en-US" dirty="0" err="1"/>
              <a:t>RNASeq</a:t>
            </a:r>
            <a:r>
              <a:rPr lang="en-US" dirty="0"/>
              <a:t> Experiment </a:t>
            </a:r>
            <a:r>
              <a:rPr lang="mr-IN" dirty="0"/>
              <a:t>–</a:t>
            </a:r>
            <a:r>
              <a:rPr lang="en-US" dirty="0"/>
              <a:t> Differential Expression Analysis</a:t>
            </a:r>
          </a:p>
          <a:p>
            <a:endParaRPr lang="en-US" dirty="0"/>
          </a:p>
        </p:txBody>
      </p:sp>
    </p:spTree>
    <p:extLst>
      <p:ext uri="{BB962C8B-B14F-4D97-AF65-F5344CB8AC3E}">
        <p14:creationId xmlns:p14="http://schemas.microsoft.com/office/powerpoint/2010/main" val="21874199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Sam cigar</a:t>
            </a:r>
          </a:p>
        </p:txBody>
      </p:sp>
      <p:sp>
        <p:nvSpPr>
          <p:cNvPr id="6" name="Content Placeholder 5"/>
          <p:cNvSpPr>
            <a:spLocks noGrp="1"/>
          </p:cNvSpPr>
          <p:nvPr>
            <p:ph idx="1"/>
          </p:nvPr>
        </p:nvSpPr>
        <p:spPr/>
        <p:txBody>
          <a:bodyPr/>
          <a:lstStyle/>
          <a:p>
            <a:r>
              <a:rPr lang="en-US" dirty="0"/>
              <a:t>Compact Idiosyncratic Gapped Alignment Report (CIGAR) SAM flag field: </a:t>
            </a:r>
          </a:p>
          <a:p>
            <a:pPr marL="45720" indent="0">
              <a:buNone/>
            </a:pPr>
            <a:endParaRPr lang="en-US" dirty="0"/>
          </a:p>
        </p:txBody>
      </p:sp>
      <p:pic>
        <p:nvPicPr>
          <p:cNvPr id="7" name="Picture 6" descr="Sam-Ciga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71574" y="3148896"/>
            <a:ext cx="8408737" cy="3225547"/>
          </a:xfrm>
          <a:prstGeom prst="rect">
            <a:avLst/>
          </a:prstGeom>
        </p:spPr>
      </p:pic>
    </p:spTree>
    <p:extLst>
      <p:ext uri="{BB962C8B-B14F-4D97-AF65-F5344CB8AC3E}">
        <p14:creationId xmlns:p14="http://schemas.microsoft.com/office/powerpoint/2010/main" val="42772425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CIGAR Example</a:t>
            </a:r>
          </a:p>
        </p:txBody>
      </p:sp>
      <p:sp>
        <p:nvSpPr>
          <p:cNvPr id="7" name="TextBox 6"/>
          <p:cNvSpPr txBox="1"/>
          <p:nvPr/>
        </p:nvSpPr>
        <p:spPr>
          <a:xfrm>
            <a:off x="4264526" y="2646947"/>
            <a:ext cx="184666" cy="369332"/>
          </a:xfrm>
          <a:prstGeom prst="rect">
            <a:avLst/>
          </a:prstGeom>
          <a:noFill/>
        </p:spPr>
        <p:txBody>
          <a:bodyPr wrap="none" rtlCol="0">
            <a:spAutoFit/>
          </a:bodyPr>
          <a:lstStyle/>
          <a:p>
            <a:endParaRPr lang="en-US" dirty="0"/>
          </a:p>
        </p:txBody>
      </p:sp>
      <p:sp>
        <p:nvSpPr>
          <p:cNvPr id="8" name="Content Placeholder 5"/>
          <p:cNvSpPr txBox="1">
            <a:spLocks/>
          </p:cNvSpPr>
          <p:nvPr/>
        </p:nvSpPr>
        <p:spPr>
          <a:xfrm>
            <a:off x="1711159" y="1719071"/>
            <a:ext cx="8783053" cy="4407408"/>
          </a:xfrm>
          <a:prstGeom prst="rect">
            <a:avLst/>
          </a:prstGeom>
        </p:spPr>
        <p:txBody>
          <a:bodyPr vert="horz" lIns="91440" tIns="45720" rIns="91440" bIns="45720" rtlCol="0">
            <a:normAutofit/>
          </a:bodyPr>
          <a:lstStyle>
            <a:lvl1pPr marL="274320" indent="-228600" algn="l" defTabSz="914400" rtl="0" eaLnBrk="1" latinLnBrk="0" hangingPunct="1">
              <a:spcBef>
                <a:spcPct val="20000"/>
              </a:spcBef>
              <a:buClr>
                <a:schemeClr val="accent1"/>
              </a:buClr>
              <a:buFont typeface="Wingdings 2" pitchFamily="18" charset="2"/>
              <a:buChar char=""/>
              <a:defRPr sz="2000" kern="1200" spc="150" baseline="0">
                <a:solidFill>
                  <a:schemeClr val="tx2"/>
                </a:solidFill>
                <a:latin typeface="+mn-lt"/>
                <a:ea typeface="+mn-ea"/>
                <a:cs typeface="+mn-cs"/>
              </a:defRPr>
            </a:lvl1pPr>
            <a:lvl2pPr marL="548640" indent="-182880" algn="l" defTabSz="914400" rtl="0" eaLnBrk="1" latinLnBrk="0" hangingPunct="1">
              <a:spcBef>
                <a:spcPct val="20000"/>
              </a:spcBef>
              <a:buClr>
                <a:schemeClr val="accent2"/>
              </a:buClr>
              <a:buFont typeface="Wingdings" pitchFamily="2" charset="2"/>
              <a:buChar char="§"/>
              <a:defRPr sz="1800" kern="1200" spc="100" baseline="0">
                <a:solidFill>
                  <a:schemeClr val="tx2"/>
                </a:solidFill>
                <a:latin typeface="+mn-lt"/>
                <a:ea typeface="+mn-ea"/>
                <a:cs typeface="+mn-cs"/>
              </a:defRPr>
            </a:lvl2pPr>
            <a:lvl3pPr marL="822960" indent="-182880" algn="l" defTabSz="914400" rtl="0" eaLnBrk="1" latinLnBrk="0" hangingPunct="1">
              <a:spcBef>
                <a:spcPct val="20000"/>
              </a:spcBef>
              <a:buClr>
                <a:schemeClr val="accent3"/>
              </a:buClr>
              <a:buFont typeface="Wingdings" pitchFamily="2" charset="2"/>
              <a:buChar char="§"/>
              <a:defRPr sz="1600" kern="1200" spc="100" baseline="0">
                <a:solidFill>
                  <a:schemeClr val="tx2"/>
                </a:solidFill>
                <a:latin typeface="+mn-lt"/>
                <a:ea typeface="+mn-ea"/>
                <a:cs typeface="+mn-cs"/>
              </a:defRPr>
            </a:lvl3pPr>
            <a:lvl4pPr marL="1097280" indent="-182880" algn="l" defTabSz="914400" rtl="0" eaLnBrk="1" latinLnBrk="0" hangingPunct="1">
              <a:spcBef>
                <a:spcPct val="20000"/>
              </a:spcBef>
              <a:buClr>
                <a:schemeClr val="accent4"/>
              </a:buClr>
              <a:buFont typeface="Wingdings" pitchFamily="2" charset="2"/>
              <a:buChar char="§"/>
              <a:defRPr sz="1400" kern="1200">
                <a:solidFill>
                  <a:schemeClr val="tx2"/>
                </a:solidFill>
                <a:latin typeface="+mn-lt"/>
                <a:ea typeface="+mn-ea"/>
                <a:cs typeface="+mn-cs"/>
              </a:defRPr>
            </a:lvl4pPr>
            <a:lvl5pPr marL="1280160" indent="-182880" algn="l" defTabSz="914400" rtl="0" eaLnBrk="1" latinLnBrk="0" hangingPunct="1">
              <a:spcBef>
                <a:spcPct val="20000"/>
              </a:spcBef>
              <a:buClr>
                <a:schemeClr val="accent6"/>
              </a:buClr>
              <a:buFont typeface="Wingdings" pitchFamily="2" charset="2"/>
              <a:buChar char="§"/>
              <a:defRPr sz="1300" kern="1200" spc="100" baseline="0">
                <a:solidFill>
                  <a:schemeClr val="tx2"/>
                </a:solidFill>
                <a:latin typeface="+mn-lt"/>
                <a:ea typeface="+mn-ea"/>
                <a:cs typeface="+mn-cs"/>
              </a:defRPr>
            </a:lvl5pPr>
            <a:lvl6pPr marL="1554480" indent="-182880" algn="l" defTabSz="914400" rtl="0" eaLnBrk="1" latinLnBrk="0" hangingPunct="1">
              <a:spcBef>
                <a:spcPct val="20000"/>
              </a:spcBef>
              <a:buClr>
                <a:schemeClr val="accent1"/>
              </a:buClr>
              <a:buFont typeface="Wingdings" pitchFamily="2" charset="2"/>
              <a:buChar char="§"/>
              <a:defRPr sz="1200" kern="1200">
                <a:solidFill>
                  <a:schemeClr val="tx2"/>
                </a:solidFill>
                <a:latin typeface="+mn-lt"/>
                <a:ea typeface="+mn-ea"/>
                <a:cs typeface="+mn-cs"/>
              </a:defRPr>
            </a:lvl6pPr>
            <a:lvl7pPr marL="1828800" indent="-182880" algn="l" defTabSz="914400" rtl="0" eaLnBrk="1" latinLnBrk="0" hangingPunct="1">
              <a:spcBef>
                <a:spcPct val="20000"/>
              </a:spcBef>
              <a:buClr>
                <a:schemeClr val="accent2"/>
              </a:buClr>
              <a:buFont typeface="Wingdings" pitchFamily="2" charset="2"/>
              <a:buChar char="§"/>
              <a:defRPr sz="1200" kern="1200">
                <a:solidFill>
                  <a:schemeClr val="tx2"/>
                </a:solidFill>
                <a:latin typeface="+mn-lt"/>
                <a:ea typeface="+mn-ea"/>
                <a:cs typeface="+mn-cs"/>
              </a:defRPr>
            </a:lvl7pPr>
            <a:lvl8pPr marL="2103120" indent="-182880" algn="l" defTabSz="914400" rtl="0" eaLnBrk="1" latinLnBrk="0" hangingPunct="1">
              <a:spcBef>
                <a:spcPct val="20000"/>
              </a:spcBef>
              <a:buClr>
                <a:schemeClr val="accent3"/>
              </a:buClr>
              <a:buFont typeface="Wingdings" pitchFamily="2" charset="2"/>
              <a:buChar char="§"/>
              <a:defRPr sz="1200" kern="1200">
                <a:solidFill>
                  <a:schemeClr val="tx2"/>
                </a:solidFill>
                <a:latin typeface="+mn-lt"/>
                <a:ea typeface="+mn-ea"/>
                <a:cs typeface="+mn-cs"/>
              </a:defRPr>
            </a:lvl8pPr>
            <a:lvl9pPr marL="2377440" indent="-182880" algn="l" defTabSz="914400" rtl="0" eaLnBrk="1" latinLnBrk="0" hangingPunct="1">
              <a:spcBef>
                <a:spcPct val="20000"/>
              </a:spcBef>
              <a:buClr>
                <a:schemeClr val="accent5"/>
              </a:buClr>
              <a:buFont typeface="Wingdings" pitchFamily="2" charset="2"/>
              <a:buChar char="§"/>
              <a:defRPr sz="1200" kern="1200">
                <a:solidFill>
                  <a:schemeClr val="tx2"/>
                </a:solidFill>
                <a:latin typeface="+mn-lt"/>
                <a:ea typeface="+mn-ea"/>
                <a:cs typeface="+mn-cs"/>
              </a:defRPr>
            </a:lvl9pPr>
          </a:lstStyle>
          <a:p>
            <a:pPr marL="45720" indent="0">
              <a:buNone/>
            </a:pPr>
            <a:endParaRPr lang="en-US" dirty="0"/>
          </a:p>
          <a:p>
            <a:pPr marL="45720" indent="0">
              <a:buNone/>
            </a:pPr>
            <a:r>
              <a:rPr lang="en-US" dirty="0"/>
              <a:t>		</a:t>
            </a:r>
            <a:r>
              <a:rPr lang="en-US" dirty="0">
                <a:latin typeface="Courier New"/>
                <a:cs typeface="Courier New"/>
              </a:rPr>
              <a:t>0 0 0 0 0 0 0 0 0 1 1 1 1 1 1 1 1 1 1 2</a:t>
            </a:r>
          </a:p>
          <a:p>
            <a:pPr marL="45720" indent="0">
              <a:buNone/>
            </a:pPr>
            <a:r>
              <a:rPr lang="en-US" dirty="0"/>
              <a:t>Ref </a:t>
            </a:r>
            <a:r>
              <a:rPr lang="en-US" dirty="0" err="1"/>
              <a:t>Pos</a:t>
            </a:r>
            <a:r>
              <a:rPr lang="en-US" dirty="0"/>
              <a:t>:	</a:t>
            </a:r>
            <a:r>
              <a:rPr lang="en-US" dirty="0">
                <a:latin typeface="Courier New"/>
                <a:cs typeface="Courier New"/>
              </a:rPr>
              <a:t>1 2 3 4 5 6 7 8 9 0 1 2 3 4 5 6 7 8 9 0</a:t>
            </a:r>
          </a:p>
          <a:p>
            <a:pPr marL="45720" indent="0">
              <a:buNone/>
            </a:pPr>
            <a:r>
              <a:rPr lang="en-US" dirty="0"/>
              <a:t>Reference:	</a:t>
            </a:r>
            <a:r>
              <a:rPr lang="en-US" dirty="0">
                <a:latin typeface="Courier New"/>
                <a:cs typeface="Courier New"/>
              </a:rPr>
              <a:t>C C A T A C T   G A A </a:t>
            </a:r>
            <a:r>
              <a:rPr lang="en-US" b="1" dirty="0">
                <a:latin typeface="Courier New"/>
                <a:cs typeface="Courier New"/>
              </a:rPr>
              <a:t>C</a:t>
            </a:r>
            <a:r>
              <a:rPr lang="en-US" dirty="0">
                <a:latin typeface="Courier New"/>
                <a:cs typeface="Courier New"/>
              </a:rPr>
              <a:t> </a:t>
            </a:r>
            <a:r>
              <a:rPr lang="en-US" b="1" dirty="0">
                <a:latin typeface="Courier New"/>
                <a:cs typeface="Courier New"/>
              </a:rPr>
              <a:t>T</a:t>
            </a:r>
            <a:r>
              <a:rPr lang="en-US" dirty="0">
                <a:latin typeface="Courier New"/>
                <a:cs typeface="Courier New"/>
              </a:rPr>
              <a:t> G A C T A A C</a:t>
            </a:r>
          </a:p>
          <a:p>
            <a:pPr marL="45720" indent="0">
              <a:buNone/>
            </a:pPr>
            <a:r>
              <a:rPr lang="en-US" dirty="0"/>
              <a:t>Read:		</a:t>
            </a:r>
            <a:r>
              <a:rPr lang="en-US" dirty="0">
                <a:latin typeface="Courier New"/>
                <a:cs typeface="Courier New"/>
              </a:rPr>
              <a:t>        A C T A G A A </a:t>
            </a:r>
            <a:r>
              <a:rPr lang="en-US" b="1" dirty="0">
                <a:latin typeface="Courier New"/>
                <a:cs typeface="Courier New"/>
              </a:rPr>
              <a:t>T</a:t>
            </a:r>
            <a:r>
              <a:rPr lang="en-US" dirty="0">
                <a:latin typeface="Courier New"/>
                <a:cs typeface="Courier New"/>
              </a:rPr>
              <a:t> </a:t>
            </a:r>
            <a:r>
              <a:rPr lang="en-US" b="1" dirty="0">
                <a:latin typeface="Courier New"/>
                <a:cs typeface="Courier New"/>
              </a:rPr>
              <a:t>G</a:t>
            </a:r>
            <a:r>
              <a:rPr lang="en-US" dirty="0">
                <a:latin typeface="Courier New"/>
                <a:cs typeface="Courier New"/>
              </a:rPr>
              <a:t> G   C T         </a:t>
            </a:r>
          </a:p>
          <a:p>
            <a:pPr marL="45720" indent="0">
              <a:buNone/>
            </a:pPr>
            <a:endParaRPr lang="en-US" dirty="0"/>
          </a:p>
          <a:p>
            <a:pPr marL="45720" indent="0">
              <a:buNone/>
            </a:pPr>
            <a:r>
              <a:rPr lang="en-US" dirty="0"/>
              <a:t>POS: 5</a:t>
            </a:r>
          </a:p>
          <a:p>
            <a:pPr marL="45720" indent="0">
              <a:buNone/>
            </a:pPr>
            <a:r>
              <a:rPr lang="en-US" dirty="0"/>
              <a:t>CIGAR: 3M1I6M1D2M </a:t>
            </a:r>
          </a:p>
          <a:p>
            <a:pPr marL="45720" indent="0">
              <a:buNone/>
            </a:pPr>
            <a:endParaRPr lang="en-US" dirty="0"/>
          </a:p>
          <a:p>
            <a:pPr marL="45720" indent="0">
              <a:buNone/>
            </a:pPr>
            <a:r>
              <a:rPr lang="en-US" dirty="0"/>
              <a:t>** mismatches are not considered in standard CIGAR</a:t>
            </a:r>
          </a:p>
        </p:txBody>
      </p:sp>
    </p:spTree>
    <p:extLst>
      <p:ext uri="{BB962C8B-B14F-4D97-AF65-F5344CB8AC3E}">
        <p14:creationId xmlns:p14="http://schemas.microsoft.com/office/powerpoint/2010/main" val="113380408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GFF/GTF files</a:t>
            </a:r>
          </a:p>
        </p:txBody>
      </p:sp>
      <p:sp>
        <p:nvSpPr>
          <p:cNvPr id="2" name="Content Placeholder 1"/>
          <p:cNvSpPr>
            <a:spLocks noGrp="1"/>
          </p:cNvSpPr>
          <p:nvPr>
            <p:ph idx="1"/>
          </p:nvPr>
        </p:nvSpPr>
        <p:spPr>
          <a:xfrm>
            <a:off x="1905000" y="1719071"/>
            <a:ext cx="8407893" cy="5138929"/>
          </a:xfrm>
        </p:spPr>
        <p:txBody>
          <a:bodyPr>
            <a:normAutofit fontScale="85000" lnSpcReduction="10000"/>
          </a:bodyPr>
          <a:lstStyle/>
          <a:p>
            <a:r>
              <a:rPr lang="en-US" dirty="0"/>
              <a:t>The GFF (General Feature Format) format consists of one line per feature, each containing 9 columns of data (fields). The GTF (General Transfer Format) is identical to GFF version 2.</a:t>
            </a:r>
          </a:p>
          <a:p>
            <a:r>
              <a:rPr lang="en-US" dirty="0"/>
              <a:t>Fields must be tab-separated and all fields must contain a value; “empty” fields should be denoted with a ‘.’.</a:t>
            </a:r>
          </a:p>
          <a:p>
            <a:r>
              <a:rPr lang="en-US" dirty="0"/>
              <a:t>Columns:</a:t>
            </a:r>
          </a:p>
          <a:p>
            <a:pPr lvl="1"/>
            <a:r>
              <a:rPr lang="en-US" dirty="0" err="1"/>
              <a:t>Seqname</a:t>
            </a:r>
            <a:r>
              <a:rPr lang="en-US" dirty="0"/>
              <a:t>: Name of the sequence chromosome</a:t>
            </a:r>
          </a:p>
          <a:p>
            <a:pPr lvl="1"/>
            <a:r>
              <a:rPr lang="en-US" dirty="0"/>
              <a:t>Source: the program, or database, that generated the feature</a:t>
            </a:r>
          </a:p>
          <a:p>
            <a:pPr lvl="1"/>
            <a:r>
              <a:rPr lang="en-US" dirty="0"/>
              <a:t>Feature: feature type name, (e.g. gene, exon, </a:t>
            </a:r>
            <a:r>
              <a:rPr lang="en-US" dirty="0" err="1"/>
              <a:t>cds</a:t>
            </a:r>
            <a:r>
              <a:rPr lang="en-US" dirty="0"/>
              <a:t>, etc.)</a:t>
            </a:r>
          </a:p>
          <a:p>
            <a:pPr lvl="1"/>
            <a:r>
              <a:rPr lang="en-US" dirty="0"/>
              <a:t>Start: start position of the feature, sequences begin at 1</a:t>
            </a:r>
          </a:p>
          <a:p>
            <a:pPr lvl="1"/>
            <a:r>
              <a:rPr lang="en-US" dirty="0"/>
              <a:t>End: stop position of the feature, sequences begin at 1</a:t>
            </a:r>
          </a:p>
          <a:p>
            <a:pPr lvl="1"/>
            <a:r>
              <a:rPr lang="en-US" dirty="0"/>
              <a:t>Score: a floating point value (e.g. 0.01)</a:t>
            </a:r>
          </a:p>
          <a:p>
            <a:pPr lvl="1"/>
            <a:r>
              <a:rPr lang="en-US" dirty="0"/>
              <a:t>Strand: Defined as ‘+’ (forward),or ‘-’ (reverse)</a:t>
            </a:r>
          </a:p>
          <a:p>
            <a:pPr lvl="1"/>
            <a:r>
              <a:rPr lang="en-US" dirty="0"/>
              <a:t>Frame: One of ‘0’, ‘1’, ‘2’, ‘0’ represents the first base of a codon.</a:t>
            </a:r>
          </a:p>
          <a:p>
            <a:pPr lvl="1"/>
            <a:r>
              <a:rPr lang="en-US" dirty="0"/>
              <a:t>Attribute: A semicolon-separated list of tag-value pairs, providing additional information about each feature.</a:t>
            </a:r>
          </a:p>
        </p:txBody>
      </p:sp>
    </p:spTree>
    <p:extLst>
      <p:ext uri="{BB962C8B-B14F-4D97-AF65-F5344CB8AC3E}">
        <p14:creationId xmlns:p14="http://schemas.microsoft.com/office/powerpoint/2010/main" val="122282315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GFF/GTF files</a:t>
            </a:r>
          </a:p>
        </p:txBody>
      </p:sp>
      <p:pic>
        <p:nvPicPr>
          <p:cNvPr id="4" name="Content Placeholder 3" descr="gtf-example.png"/>
          <p:cNvPicPr>
            <a:picLocks noGrp="1" noChangeAspect="1"/>
          </p:cNvPicPr>
          <p:nvPr>
            <p:ph idx="1"/>
          </p:nvPr>
        </p:nvPicPr>
        <p:blipFill>
          <a:blip r:embed="rId2">
            <a:extLst>
              <a:ext uri="{28A0092B-C50C-407E-A947-70E740481C1C}">
                <a14:useLocalDpi xmlns:a14="http://schemas.microsoft.com/office/drawing/2010/main" val="0"/>
              </a:ext>
            </a:extLst>
          </a:blip>
          <a:srcRect t="-43987" b="-43987"/>
          <a:stretch>
            <a:fillRect/>
          </a:stretch>
        </p:blipFill>
        <p:spPr>
          <a:xfrm>
            <a:off x="1684421" y="1719071"/>
            <a:ext cx="8809790" cy="4407408"/>
          </a:xfrm>
        </p:spPr>
      </p:pic>
    </p:spTree>
    <p:extLst>
      <p:ext uri="{BB962C8B-B14F-4D97-AF65-F5344CB8AC3E}">
        <p14:creationId xmlns:p14="http://schemas.microsoft.com/office/powerpoint/2010/main" val="5701802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History</a:t>
            </a:r>
          </a:p>
        </p:txBody>
      </p:sp>
      <p:sp>
        <p:nvSpPr>
          <p:cNvPr id="5" name="Content Placeholder 4"/>
          <p:cNvSpPr>
            <a:spLocks noGrp="1"/>
          </p:cNvSpPr>
          <p:nvPr>
            <p:ph idx="1"/>
          </p:nvPr>
        </p:nvSpPr>
        <p:spPr>
          <a:xfrm>
            <a:off x="1905000" y="1719071"/>
            <a:ext cx="8407893" cy="4935729"/>
          </a:xfrm>
        </p:spPr>
        <p:txBody>
          <a:bodyPr>
            <a:normAutofit fontScale="85000" lnSpcReduction="20000"/>
          </a:bodyPr>
          <a:lstStyle/>
          <a:p>
            <a:r>
              <a:rPr lang="en-US" dirty="0"/>
              <a:t>RNA sequencing actually preceded DNA sequencing when Walter </a:t>
            </a:r>
            <a:r>
              <a:rPr lang="en-US" dirty="0" err="1"/>
              <a:t>Friers</a:t>
            </a:r>
            <a:r>
              <a:rPr lang="en-US" dirty="0"/>
              <a:t> from the University of Ghent published the first complete gene and genome of Bacteriophage MS2 in 1972 and 1976 respectively. </a:t>
            </a:r>
          </a:p>
          <a:p>
            <a:r>
              <a:rPr lang="en-US" dirty="0"/>
              <a:t>Chain-terminating inhibitors: Frederick Sanger (1977), aided in speeding up the process </a:t>
            </a:r>
          </a:p>
          <a:p>
            <a:r>
              <a:rPr lang="en-US" dirty="0"/>
              <a:t>Leroy E. Hood’s laboratory at the California Institute of Technology announced the first semi-automated DNA sequencing machine in 1986. </a:t>
            </a:r>
          </a:p>
          <a:p>
            <a:r>
              <a:rPr lang="en-US" dirty="0"/>
              <a:t>Applied Biosystems’ produced the first fully automated sequencing machine, the ABI 370, in 1987, followed by the ABI Prism 373, (1990), ABI Prism 377 (1995), ABI Prism 310 (also 1995) represented the first capillary sequencer, ABI Prism 3700 (1999, the workhorse of the human genome project), ABI 3730xl DNA analyzer (2002) </a:t>
            </a:r>
          </a:p>
          <a:p>
            <a:pPr marL="0" indent="0">
              <a:buNone/>
            </a:pPr>
            <a:r>
              <a:rPr lang="en-US" dirty="0"/>
              <a:t>						@ </a:t>
            </a:r>
            <a:r>
              <a:rPr lang="en-US" dirty="0">
                <a:solidFill>
                  <a:srgbClr val="FF0000"/>
                </a:solidFill>
              </a:rPr>
              <a:t>2M bases per day</a:t>
            </a:r>
            <a:r>
              <a:rPr lang="en-US" dirty="0"/>
              <a:t>.</a:t>
            </a:r>
          </a:p>
          <a:p>
            <a:endParaRPr lang="en-US" dirty="0"/>
          </a:p>
        </p:txBody>
      </p:sp>
    </p:spTree>
    <p:extLst>
      <p:ext uri="{BB962C8B-B14F-4D97-AF65-F5344CB8AC3E}">
        <p14:creationId xmlns:p14="http://schemas.microsoft.com/office/powerpoint/2010/main" val="11023280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355" dirty="0"/>
              <a:t>‘Next’ Generation</a:t>
            </a:r>
          </a:p>
        </p:txBody>
      </p:sp>
      <p:sp>
        <p:nvSpPr>
          <p:cNvPr id="3" name="Content Placeholder 2"/>
          <p:cNvSpPr>
            <a:spLocks noGrp="1"/>
          </p:cNvSpPr>
          <p:nvPr>
            <p:ph idx="1"/>
          </p:nvPr>
        </p:nvSpPr>
        <p:spPr>
          <a:xfrm>
            <a:off x="838200" y="1690688"/>
            <a:ext cx="8966045" cy="4351338"/>
          </a:xfrm>
        </p:spPr>
        <p:txBody>
          <a:bodyPr>
            <a:normAutofit lnSpcReduction="10000"/>
          </a:bodyPr>
          <a:lstStyle/>
          <a:p>
            <a:endParaRPr lang="en-US" sz="2540" dirty="0"/>
          </a:p>
          <a:p>
            <a:r>
              <a:rPr lang="en-US" sz="2540" dirty="0"/>
              <a:t>2005 – 454 life Sciences (later acquired by Roche), Pyrosequencing 1.5Gb/day, ~500bp reads</a:t>
            </a:r>
          </a:p>
          <a:p>
            <a:endParaRPr lang="en-US" sz="2540" dirty="0"/>
          </a:p>
          <a:p>
            <a:endParaRPr lang="en-US" sz="2540" dirty="0"/>
          </a:p>
          <a:p>
            <a:endParaRPr lang="en-US" sz="2540" dirty="0"/>
          </a:p>
          <a:p>
            <a:r>
              <a:rPr lang="en-US" sz="2540" dirty="0"/>
              <a:t>2006 –</a:t>
            </a:r>
            <a:r>
              <a:rPr lang="en-US" sz="2540" dirty="0" err="1"/>
              <a:t>Solexa</a:t>
            </a:r>
            <a:r>
              <a:rPr lang="en-US" sz="2540" dirty="0"/>
              <a:t> (later acquired by Illumina). Now the dominant platform with &gt;75% market share of sequencers and and estimated &gt;90% of all bases sequenced are from Illumina machines, Sequencing by Synthesis &gt; 1600Gb/day, 2x150bp reads.</a:t>
            </a:r>
          </a:p>
          <a:p>
            <a:endParaRPr lang="en-US" dirty="0"/>
          </a:p>
        </p:txBody>
      </p:sp>
      <p:pic>
        <p:nvPicPr>
          <p:cNvPr id="4" name="Picture 3" descr="imgres.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32495" y="1174674"/>
            <a:ext cx="1549555" cy="1641959"/>
          </a:xfrm>
          <a:prstGeom prst="rect">
            <a:avLst/>
          </a:prstGeom>
        </p:spPr>
      </p:pic>
      <p:sp>
        <p:nvSpPr>
          <p:cNvPr id="6" name="TextBox 5"/>
          <p:cNvSpPr txBox="1"/>
          <p:nvPr/>
        </p:nvSpPr>
        <p:spPr>
          <a:xfrm>
            <a:off x="6693518" y="2770453"/>
            <a:ext cx="3110727" cy="646331"/>
          </a:xfrm>
          <a:prstGeom prst="rect">
            <a:avLst/>
          </a:prstGeom>
          <a:noFill/>
        </p:spPr>
        <p:txBody>
          <a:bodyPr wrap="square" rtlCol="0">
            <a:spAutoFit/>
          </a:bodyPr>
          <a:lstStyle/>
          <a:p>
            <a:r>
              <a:rPr lang="en-US" sz="3600" b="1" dirty="0">
                <a:solidFill>
                  <a:srgbClr val="FF0000"/>
                </a:solidFill>
              </a:rPr>
              <a:t>Discontinued</a:t>
            </a:r>
            <a:endParaRPr lang="en-US" sz="2540" b="1" dirty="0">
              <a:solidFill>
                <a:srgbClr val="FF0000"/>
              </a:solidFill>
            </a:endParaRPr>
          </a:p>
        </p:txBody>
      </p:sp>
      <p:pic>
        <p:nvPicPr>
          <p:cNvPr id="7" name="Picture 6" descr="imgres.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12207" y="3296095"/>
            <a:ext cx="2279793" cy="1754372"/>
          </a:xfrm>
          <a:prstGeom prst="rect">
            <a:avLst/>
          </a:prstGeom>
        </p:spPr>
      </p:pic>
      <p:pic>
        <p:nvPicPr>
          <p:cNvPr id="8" name="Picture 7"/>
          <p:cNvPicPr>
            <a:picLocks noChangeAspect="1"/>
          </p:cNvPicPr>
          <p:nvPr/>
        </p:nvPicPr>
        <p:blipFill>
          <a:blip r:embed="rId4"/>
          <a:stretch>
            <a:fillRect/>
          </a:stretch>
        </p:blipFill>
        <p:spPr>
          <a:xfrm>
            <a:off x="10252258" y="5131839"/>
            <a:ext cx="1524035" cy="1524035"/>
          </a:xfrm>
          <a:prstGeom prst="rect">
            <a:avLst/>
          </a:prstGeom>
        </p:spPr>
      </p:pic>
    </p:spTree>
    <p:extLst>
      <p:ext uri="{BB962C8B-B14F-4D97-AF65-F5344CB8AC3E}">
        <p14:creationId xmlns:p14="http://schemas.microsoft.com/office/powerpoint/2010/main" val="4865002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355" dirty="0"/>
              <a:t>Bench top Sequencers</a:t>
            </a:r>
          </a:p>
        </p:txBody>
      </p:sp>
      <p:sp>
        <p:nvSpPr>
          <p:cNvPr id="3" name="Content Placeholder 2"/>
          <p:cNvSpPr>
            <a:spLocks noGrp="1"/>
          </p:cNvSpPr>
          <p:nvPr>
            <p:ph idx="1"/>
          </p:nvPr>
        </p:nvSpPr>
        <p:spPr>
          <a:xfrm>
            <a:off x="2177350" y="1633133"/>
            <a:ext cx="4056905" cy="4733777"/>
          </a:xfrm>
        </p:spPr>
        <p:txBody>
          <a:bodyPr/>
          <a:lstStyle/>
          <a:p>
            <a:endParaRPr lang="en-US" dirty="0"/>
          </a:p>
          <a:p>
            <a:pPr marL="0" indent="0">
              <a:buNone/>
            </a:pPr>
            <a:r>
              <a:rPr lang="en-US" dirty="0"/>
              <a:t>Roche 454 Junior</a:t>
            </a:r>
          </a:p>
          <a:p>
            <a:pPr marL="0" indent="0">
              <a:buNone/>
            </a:pPr>
            <a:endParaRPr lang="en-US" dirty="0"/>
          </a:p>
          <a:p>
            <a:pPr marL="0" indent="0">
              <a:buNone/>
            </a:pPr>
            <a:endParaRPr lang="en-US" dirty="0"/>
          </a:p>
          <a:p>
            <a:pPr marL="0" indent="0">
              <a:buNone/>
            </a:pPr>
            <a:endParaRPr lang="en-US" dirty="0"/>
          </a:p>
          <a:p>
            <a:pPr marL="0" indent="0">
              <a:buNone/>
            </a:pPr>
            <a:r>
              <a:rPr lang="en-US" dirty="0"/>
              <a:t>Life Technologies</a:t>
            </a:r>
          </a:p>
          <a:p>
            <a:pPr marL="0" indent="0">
              <a:buNone/>
            </a:pPr>
            <a:endParaRPr lang="en-US" dirty="0"/>
          </a:p>
          <a:p>
            <a:pPr marL="0" indent="0">
              <a:buNone/>
            </a:pPr>
            <a:endParaRPr lang="en-US" dirty="0"/>
          </a:p>
          <a:p>
            <a:pPr marL="0" indent="0">
              <a:buNone/>
            </a:pPr>
            <a:r>
              <a:rPr lang="en-US" dirty="0"/>
              <a:t>Illumina </a:t>
            </a:r>
            <a:r>
              <a:rPr lang="en-US" dirty="0" err="1"/>
              <a:t>MiSeq</a:t>
            </a:r>
            <a:endParaRPr lang="en-US" dirty="0"/>
          </a:p>
        </p:txBody>
      </p:sp>
      <p:pic>
        <p:nvPicPr>
          <p:cNvPr id="4" name="Picture 3" descr="imgres.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78545" y="1493437"/>
            <a:ext cx="2928584" cy="1948840"/>
          </a:xfrm>
          <a:prstGeom prst="rect">
            <a:avLst/>
          </a:prstGeom>
        </p:spPr>
      </p:pic>
      <p:pic>
        <p:nvPicPr>
          <p:cNvPr id="5" name="Picture 4" descr="imgres.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10764" y="3287828"/>
            <a:ext cx="2295830" cy="1855030"/>
          </a:xfrm>
          <a:prstGeom prst="rect">
            <a:avLst/>
          </a:prstGeom>
        </p:spPr>
      </p:pic>
      <p:pic>
        <p:nvPicPr>
          <p:cNvPr id="6" name="Picture 5" descr="imgres.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43816" y="3356955"/>
            <a:ext cx="1924665" cy="1800226"/>
          </a:xfrm>
          <a:prstGeom prst="rect">
            <a:avLst/>
          </a:prstGeom>
        </p:spPr>
      </p:pic>
      <p:pic>
        <p:nvPicPr>
          <p:cNvPr id="7" name="Picture 6" descr="imgres.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32908" y="5212275"/>
            <a:ext cx="3030798" cy="1603961"/>
          </a:xfrm>
          <a:prstGeom prst="rect">
            <a:avLst/>
          </a:prstGeom>
        </p:spPr>
      </p:pic>
    </p:spTree>
    <p:extLst>
      <p:ext uri="{BB962C8B-B14F-4D97-AF65-F5344CB8AC3E}">
        <p14:creationId xmlns:p14="http://schemas.microsoft.com/office/powerpoint/2010/main" val="2241363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992" dirty="0"/>
              <a:t>The ‘Next, Next’ Generation Sequencers</a:t>
            </a:r>
            <a:br>
              <a:rPr lang="en-US" sz="3992" dirty="0"/>
            </a:br>
            <a:r>
              <a:rPr lang="en-US" sz="3992" dirty="0"/>
              <a:t>	(3</a:t>
            </a:r>
            <a:r>
              <a:rPr lang="en-US" sz="3992" baseline="30000" dirty="0"/>
              <a:t>rd</a:t>
            </a:r>
            <a:r>
              <a:rPr lang="en-US" sz="3992" dirty="0"/>
              <a:t> Generation)</a:t>
            </a:r>
          </a:p>
        </p:txBody>
      </p:sp>
      <p:sp>
        <p:nvSpPr>
          <p:cNvPr id="3" name="Content Placeholder 2"/>
          <p:cNvSpPr>
            <a:spLocks noGrp="1"/>
          </p:cNvSpPr>
          <p:nvPr>
            <p:ph idx="1"/>
          </p:nvPr>
        </p:nvSpPr>
        <p:spPr>
          <a:xfrm>
            <a:off x="838200" y="1825625"/>
            <a:ext cx="8497186" cy="4351338"/>
          </a:xfrm>
        </p:spPr>
        <p:txBody>
          <a:bodyPr/>
          <a:lstStyle/>
          <a:p>
            <a:r>
              <a:rPr lang="en-US" sz="2540" dirty="0"/>
              <a:t>2009 – Single Molecule Read Time sequencing by Pacific Biosystems, most successful third generation sequencing platforms, RSII ~2Gb/day, newer Pac Bio Sequel ~14Gb/day, near 100Kb reads.</a:t>
            </a:r>
          </a:p>
          <a:p>
            <a:endParaRPr lang="en-US" sz="2540" dirty="0"/>
          </a:p>
          <a:p>
            <a:r>
              <a:rPr lang="en-US" sz="2400" dirty="0"/>
              <a:t>2015 – Another 3</a:t>
            </a:r>
            <a:r>
              <a:rPr lang="en-US" sz="2400" baseline="30000" dirty="0"/>
              <a:t>rd</a:t>
            </a:r>
            <a:r>
              <a:rPr lang="en-US" sz="2400" dirty="0"/>
              <a:t> generation sequencer, founded in 2005 and currently in beta testing. The sequencer uses </a:t>
            </a:r>
            <a:r>
              <a:rPr lang="en-US" sz="2400" dirty="0" err="1"/>
              <a:t>nanopore</a:t>
            </a:r>
            <a:r>
              <a:rPr lang="en-US" sz="2400" dirty="0"/>
              <a:t> technology developed in the 90’s to sequence single molecules. Throughput is about 500Mb per </a:t>
            </a:r>
            <a:r>
              <a:rPr lang="en-US" sz="2400" dirty="0" err="1"/>
              <a:t>flowcell</a:t>
            </a:r>
            <a:r>
              <a:rPr lang="en-US" sz="2400" dirty="0"/>
              <a:t>, capable of near 200kb reads.</a:t>
            </a:r>
          </a:p>
          <a:p>
            <a:endParaRPr lang="en-US" sz="2540" dirty="0"/>
          </a:p>
        </p:txBody>
      </p:sp>
      <p:pic>
        <p:nvPicPr>
          <p:cNvPr id="4" name="Picture 3" descr="imgres.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86448" y="897621"/>
            <a:ext cx="3105552" cy="2267171"/>
          </a:xfrm>
          <a:prstGeom prst="rect">
            <a:avLst/>
          </a:prstGeom>
        </p:spPr>
      </p:pic>
      <p:sp>
        <p:nvSpPr>
          <p:cNvPr id="5" name="Rectangle 4"/>
          <p:cNvSpPr/>
          <p:nvPr/>
        </p:nvSpPr>
        <p:spPr>
          <a:xfrm>
            <a:off x="3695696" y="3061315"/>
            <a:ext cx="7067997" cy="551329"/>
          </a:xfrm>
          <a:prstGeom prst="rect">
            <a:avLst/>
          </a:prstGeom>
          <a:solidFill>
            <a:schemeClr val="accent6">
              <a:lumMod val="40000"/>
              <a:lumOff val="60000"/>
            </a:schemeClr>
          </a:solidFill>
          <a:ln>
            <a:solidFill>
              <a:schemeClr val="accent6">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err="1">
                <a:solidFill>
                  <a:srgbClr val="FF0000"/>
                </a:solidFill>
              </a:rPr>
              <a:t>Iso-seq</a:t>
            </a:r>
            <a:r>
              <a:rPr lang="en-US" sz="2000" dirty="0">
                <a:solidFill>
                  <a:srgbClr val="FF0000"/>
                </a:solidFill>
              </a:rPr>
              <a:t> on Pac Bio, transcriptome without ‘assembly’</a:t>
            </a:r>
          </a:p>
        </p:txBody>
      </p:sp>
      <p:sp>
        <p:nvSpPr>
          <p:cNvPr id="7" name="TextBox 6"/>
          <p:cNvSpPr txBox="1"/>
          <p:nvPr/>
        </p:nvSpPr>
        <p:spPr>
          <a:xfrm>
            <a:off x="2929375" y="5081289"/>
            <a:ext cx="4738663" cy="954107"/>
          </a:xfrm>
          <a:prstGeom prst="rect">
            <a:avLst/>
          </a:prstGeom>
          <a:noFill/>
        </p:spPr>
        <p:txBody>
          <a:bodyPr wrap="square" rtlCol="0">
            <a:spAutoFit/>
          </a:bodyPr>
          <a:lstStyle/>
          <a:p>
            <a:r>
              <a:rPr lang="en-US" sz="2800" b="1" dirty="0">
                <a:solidFill>
                  <a:srgbClr val="FF0000"/>
                </a:solidFill>
              </a:rPr>
              <a:t>Fun to play with but results are highly variable</a:t>
            </a:r>
          </a:p>
        </p:txBody>
      </p:sp>
      <p:pic>
        <p:nvPicPr>
          <p:cNvPr id="8" name="Picture 7" descr="mini_ion_300_open-copy.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68038" y="5374650"/>
            <a:ext cx="2241506" cy="1483350"/>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09544" y="4061207"/>
            <a:ext cx="2282456" cy="1958348"/>
          </a:xfrm>
          <a:prstGeom prst="rect">
            <a:avLst/>
          </a:prstGeom>
        </p:spPr>
      </p:pic>
      <p:sp>
        <p:nvSpPr>
          <p:cNvPr id="10" name="TextBox 9"/>
          <p:cNvSpPr txBox="1"/>
          <p:nvPr/>
        </p:nvSpPr>
        <p:spPr>
          <a:xfrm>
            <a:off x="838200" y="6160382"/>
            <a:ext cx="4769781" cy="650691"/>
          </a:xfrm>
          <a:prstGeom prst="rect">
            <a:avLst/>
          </a:prstGeom>
          <a:noFill/>
        </p:spPr>
        <p:txBody>
          <a:bodyPr wrap="square" rtlCol="0">
            <a:spAutoFit/>
          </a:bodyPr>
          <a:lstStyle/>
          <a:p>
            <a:r>
              <a:rPr lang="en-US" sz="1814" dirty="0"/>
              <a:t>FYI: 4</a:t>
            </a:r>
            <a:r>
              <a:rPr lang="en-US" sz="1814" baseline="30000" dirty="0"/>
              <a:t>th</a:t>
            </a:r>
            <a:r>
              <a:rPr lang="en-US" sz="1814" dirty="0"/>
              <a:t> generation sequencing is being described as In-situ sequencing</a:t>
            </a:r>
          </a:p>
        </p:txBody>
      </p:sp>
    </p:spTree>
    <p:extLst>
      <p:ext uri="{BB962C8B-B14F-4D97-AF65-F5344CB8AC3E}">
        <p14:creationId xmlns:p14="http://schemas.microsoft.com/office/powerpoint/2010/main" val="3738554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1143000"/>
            <a:ext cx="9144000" cy="4572000"/>
          </a:xfrm>
          <a:prstGeom prst="rect">
            <a:avLst/>
          </a:prstGeom>
        </p:spPr>
      </p:pic>
      <p:sp>
        <p:nvSpPr>
          <p:cNvPr id="2" name="Title 1"/>
          <p:cNvSpPr>
            <a:spLocks noGrp="1"/>
          </p:cNvSpPr>
          <p:nvPr>
            <p:ph type="title"/>
          </p:nvPr>
        </p:nvSpPr>
        <p:spPr/>
        <p:txBody>
          <a:bodyPr>
            <a:normAutofit/>
          </a:bodyPr>
          <a:lstStyle/>
          <a:p>
            <a:r>
              <a:rPr lang="en-US" sz="4355" dirty="0"/>
              <a:t>Sequencing Costs</a:t>
            </a:r>
          </a:p>
        </p:txBody>
      </p:sp>
      <p:sp>
        <p:nvSpPr>
          <p:cNvPr id="3" name="Content Placeholder 2"/>
          <p:cNvSpPr>
            <a:spLocks noGrp="1"/>
          </p:cNvSpPr>
          <p:nvPr>
            <p:ph idx="1"/>
          </p:nvPr>
        </p:nvSpPr>
        <p:spPr>
          <a:xfrm>
            <a:off x="2177349" y="5566907"/>
            <a:ext cx="8195901" cy="1244291"/>
          </a:xfrm>
        </p:spPr>
        <p:txBody>
          <a:bodyPr>
            <a:normAutofit fontScale="92500" lnSpcReduction="10000"/>
          </a:bodyPr>
          <a:lstStyle/>
          <a:p>
            <a:r>
              <a:rPr lang="en-US" sz="2177" dirty="0"/>
              <a:t>Includes: labor, administration, management, utilities, reagents, consumables, instruments (amortized over 3 years), informatics related to sequence productions, submission, indirect costs.</a:t>
            </a:r>
          </a:p>
          <a:p>
            <a:r>
              <a:rPr lang="en-US" sz="2177" dirty="0"/>
              <a:t>http://</a:t>
            </a:r>
            <a:r>
              <a:rPr lang="en-US" sz="2177" dirty="0" err="1"/>
              <a:t>www.genome.gov</a:t>
            </a:r>
            <a:r>
              <a:rPr lang="en-US" sz="2177" dirty="0"/>
              <a:t>/</a:t>
            </a:r>
            <a:r>
              <a:rPr lang="en-US" sz="2177" dirty="0" err="1"/>
              <a:t>sequencingcosts</a:t>
            </a:r>
            <a:r>
              <a:rPr lang="en-US" sz="2177" dirty="0"/>
              <a:t>/</a:t>
            </a:r>
          </a:p>
        </p:txBody>
      </p:sp>
      <p:sp>
        <p:nvSpPr>
          <p:cNvPr id="8" name="TextBox 7"/>
          <p:cNvSpPr txBox="1"/>
          <p:nvPr/>
        </p:nvSpPr>
        <p:spPr>
          <a:xfrm>
            <a:off x="4575200" y="1908200"/>
            <a:ext cx="1382545" cy="343620"/>
          </a:xfrm>
          <a:prstGeom prst="rect">
            <a:avLst/>
          </a:prstGeom>
          <a:noFill/>
        </p:spPr>
        <p:txBody>
          <a:bodyPr wrap="square" rtlCol="0">
            <a:spAutoFit/>
          </a:bodyPr>
          <a:lstStyle/>
          <a:p>
            <a:r>
              <a:rPr lang="en-US" sz="1633" dirty="0"/>
              <a:t>$0.012/Mb</a:t>
            </a:r>
          </a:p>
        </p:txBody>
      </p:sp>
      <p:sp>
        <p:nvSpPr>
          <p:cNvPr id="9" name="TextBox 8"/>
          <p:cNvSpPr txBox="1"/>
          <p:nvPr/>
        </p:nvSpPr>
        <p:spPr>
          <a:xfrm>
            <a:off x="8515454" y="1908201"/>
            <a:ext cx="1520800" cy="846194"/>
          </a:xfrm>
          <a:prstGeom prst="rect">
            <a:avLst/>
          </a:prstGeom>
          <a:noFill/>
        </p:spPr>
        <p:txBody>
          <a:bodyPr wrap="square" rtlCol="0">
            <a:spAutoFit/>
          </a:bodyPr>
          <a:lstStyle/>
          <a:p>
            <a:pPr algn="r"/>
            <a:r>
              <a:rPr lang="en-US" sz="1633" dirty="0"/>
              <a:t>$1,121 per Human sized (30x) genome</a:t>
            </a:r>
          </a:p>
        </p:txBody>
      </p:sp>
      <p:sp>
        <p:nvSpPr>
          <p:cNvPr id="5" name="TextBox 4"/>
          <p:cNvSpPr txBox="1"/>
          <p:nvPr/>
        </p:nvSpPr>
        <p:spPr>
          <a:xfrm>
            <a:off x="8515454" y="668804"/>
            <a:ext cx="2908853" cy="461665"/>
          </a:xfrm>
          <a:prstGeom prst="rect">
            <a:avLst/>
          </a:prstGeom>
          <a:noFill/>
        </p:spPr>
        <p:txBody>
          <a:bodyPr wrap="square" rtlCol="0">
            <a:spAutoFit/>
          </a:bodyPr>
          <a:lstStyle/>
          <a:p>
            <a:r>
              <a:rPr lang="en-US" sz="2400" dirty="0"/>
              <a:t>July 2017</a:t>
            </a:r>
          </a:p>
        </p:txBody>
      </p:sp>
    </p:spTree>
    <p:extLst>
      <p:ext uri="{BB962C8B-B14F-4D97-AF65-F5344CB8AC3E}">
        <p14:creationId xmlns:p14="http://schemas.microsoft.com/office/powerpoint/2010/main" val="8641750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937996" y="355847"/>
            <a:ext cx="9348264" cy="1054394"/>
          </a:xfrm>
        </p:spPr>
        <p:txBody>
          <a:bodyPr>
            <a:normAutofit fontScale="90000"/>
          </a:bodyPr>
          <a:lstStyle/>
          <a:p>
            <a:r>
              <a:rPr lang="en-US"/>
              <a:t>Illumina sequencing</a:t>
            </a:r>
            <a:br>
              <a:rPr lang="en-US"/>
            </a:br>
            <a:r>
              <a:rPr lang="en-US"/>
              <a:t>  </a:t>
            </a:r>
            <a:r>
              <a:rPr lang="en-US" dirty="0"/>
              <a:t>sequencing </a:t>
            </a:r>
            <a:r>
              <a:rPr lang="en-US"/>
              <a:t>by synthesis</a:t>
            </a:r>
            <a:endParaRPr lang="en-US" dirty="0"/>
          </a:p>
        </p:txBody>
      </p:sp>
      <p:sp>
        <p:nvSpPr>
          <p:cNvPr id="2" name="Content Placeholder 1"/>
          <p:cNvSpPr>
            <a:spLocks noGrp="1"/>
          </p:cNvSpPr>
          <p:nvPr>
            <p:ph idx="1"/>
          </p:nvPr>
        </p:nvSpPr>
        <p:spPr>
          <a:xfrm>
            <a:off x="937996" y="2103971"/>
            <a:ext cx="2373466" cy="465280"/>
          </a:xfrm>
        </p:spPr>
        <p:txBody>
          <a:bodyPr>
            <a:normAutofit/>
          </a:bodyPr>
          <a:lstStyle/>
          <a:p>
            <a:pPr marL="0" indent="0">
              <a:buNone/>
            </a:pPr>
            <a:r>
              <a:rPr lang="en-US" sz="2400" dirty="0">
                <a:hlinkClick r:id="rId2"/>
              </a:rPr>
              <a:t>Illumina SBS</a:t>
            </a:r>
            <a:endParaRPr lang="en-US" sz="2400" dirty="0"/>
          </a:p>
          <a:p>
            <a:pPr marL="0" indent="0">
              <a:buNone/>
            </a:pP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51837" y="3640095"/>
            <a:ext cx="6720254" cy="2999122"/>
          </a:xfrm>
          <a:prstGeom prst="rect">
            <a:avLst/>
          </a:prstGeom>
        </p:spPr>
      </p:pic>
      <p:sp>
        <p:nvSpPr>
          <p:cNvPr id="6" name="Rectangle 5"/>
          <p:cNvSpPr/>
          <p:nvPr/>
        </p:nvSpPr>
        <p:spPr>
          <a:xfrm>
            <a:off x="9533809" y="2046991"/>
            <a:ext cx="228600" cy="64008"/>
          </a:xfrm>
          <a:prstGeom prst="rect">
            <a:avLst/>
          </a:prstGeom>
          <a:solidFill>
            <a:schemeClr val="accent3">
              <a:lumMod val="50000"/>
            </a:schemeClr>
          </a:solidFill>
          <a:ln>
            <a:solidFill>
              <a:schemeClr val="accent3">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4276751" y="2505627"/>
            <a:ext cx="228600" cy="64008"/>
          </a:xfrm>
          <a:prstGeom prst="rect">
            <a:avLst/>
          </a:prstGeom>
          <a:solidFill>
            <a:schemeClr val="accent3"/>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9769126" y="2046869"/>
            <a:ext cx="457200" cy="64008"/>
          </a:xfrm>
          <a:prstGeom prst="rect">
            <a:avLst/>
          </a:prstGeom>
          <a:solidFill>
            <a:schemeClr val="accent4"/>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3813982" y="2507355"/>
            <a:ext cx="457200" cy="64008"/>
          </a:xfrm>
          <a:prstGeom prst="rect">
            <a:avLst/>
          </a:prstGeom>
          <a:solidFill>
            <a:schemeClr val="accent2"/>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9539049" y="2505243"/>
            <a:ext cx="228600" cy="64008"/>
          </a:xfrm>
          <a:prstGeom prst="rect">
            <a:avLst/>
          </a:prstGeom>
          <a:solidFill>
            <a:schemeClr val="accent3">
              <a:lumMod val="75000"/>
            </a:schemeClr>
          </a:solidFill>
          <a:ln>
            <a:solidFill>
              <a:schemeClr val="accent3">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9774366" y="2510060"/>
            <a:ext cx="457200" cy="64008"/>
          </a:xfrm>
          <a:prstGeom prst="rect">
            <a:avLst/>
          </a:prstGeom>
          <a:solidFill>
            <a:schemeClr val="accent4">
              <a:lumMod val="60000"/>
              <a:lumOff val="40000"/>
            </a:schemeClr>
          </a:solidFill>
          <a:ln>
            <a:solidFill>
              <a:schemeClr val="accent4">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4277904" y="2047987"/>
            <a:ext cx="228600" cy="64008"/>
          </a:xfrm>
          <a:prstGeom prst="rect">
            <a:avLst/>
          </a:prstGeom>
          <a:solidFill>
            <a:schemeClr val="accent3">
              <a:lumMod val="60000"/>
              <a:lumOff val="40000"/>
            </a:schemeClr>
          </a:solidFill>
          <a:ln>
            <a:solidFill>
              <a:schemeClr val="accent3">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3815506" y="2046233"/>
            <a:ext cx="457200" cy="64008"/>
          </a:xfrm>
          <a:prstGeom prst="rect">
            <a:avLst/>
          </a:prstGeom>
          <a:solidFill>
            <a:schemeClr val="accent2">
              <a:lumMod val="60000"/>
              <a:lumOff val="40000"/>
            </a:schemeClr>
          </a:solidFill>
          <a:ln>
            <a:solidFill>
              <a:schemeClr val="accent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5424482" y="2043694"/>
            <a:ext cx="3182112" cy="64008"/>
          </a:xfrm>
          <a:prstGeom prst="rec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5420622" y="2505243"/>
            <a:ext cx="3189060" cy="64008"/>
          </a:xfrm>
          <a:prstGeom prst="rec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p:cNvSpPr txBox="1"/>
          <p:nvPr/>
        </p:nvSpPr>
        <p:spPr>
          <a:xfrm>
            <a:off x="5239154" y="2148574"/>
            <a:ext cx="3958909" cy="276999"/>
          </a:xfrm>
          <a:prstGeom prst="rect">
            <a:avLst/>
          </a:prstGeom>
          <a:noFill/>
        </p:spPr>
        <p:txBody>
          <a:bodyPr wrap="square" rtlCol="0">
            <a:spAutoFit/>
          </a:bodyPr>
          <a:lstStyle/>
          <a:p>
            <a:pPr algn="ctr"/>
            <a:r>
              <a:rPr lang="en-US" sz="1200" dirty="0"/>
              <a:t>Target Region</a:t>
            </a:r>
          </a:p>
        </p:txBody>
      </p:sp>
      <p:sp>
        <p:nvSpPr>
          <p:cNvPr id="17" name="Rectangle 16"/>
          <p:cNvSpPr/>
          <p:nvPr/>
        </p:nvSpPr>
        <p:spPr>
          <a:xfrm>
            <a:off x="4508526" y="2505788"/>
            <a:ext cx="457200" cy="64008"/>
          </a:xfrm>
          <a:prstGeom prst="rect">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9075236" y="2047230"/>
            <a:ext cx="457200" cy="64008"/>
          </a:xfrm>
          <a:prstGeom prst="rect">
            <a:avLst/>
          </a:prstGeom>
          <a:solidFill>
            <a:schemeClr val="accent6">
              <a:lumMod val="50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TextBox 18"/>
          <p:cNvSpPr txBox="1"/>
          <p:nvPr/>
        </p:nvSpPr>
        <p:spPr>
          <a:xfrm>
            <a:off x="3824207" y="2184729"/>
            <a:ext cx="2135616" cy="246221"/>
          </a:xfrm>
          <a:prstGeom prst="rect">
            <a:avLst/>
          </a:prstGeom>
          <a:noFill/>
        </p:spPr>
        <p:txBody>
          <a:bodyPr wrap="square" rtlCol="0">
            <a:spAutoFit/>
          </a:bodyPr>
          <a:lstStyle/>
          <a:p>
            <a:r>
              <a:rPr lang="en-US" sz="1000" dirty="0"/>
              <a:t>P5        BC2 </a:t>
            </a:r>
          </a:p>
        </p:txBody>
      </p:sp>
      <p:sp>
        <p:nvSpPr>
          <p:cNvPr id="20" name="TextBox 19"/>
          <p:cNvSpPr txBox="1"/>
          <p:nvPr/>
        </p:nvSpPr>
        <p:spPr>
          <a:xfrm>
            <a:off x="8556740" y="2184351"/>
            <a:ext cx="2100067" cy="400110"/>
          </a:xfrm>
          <a:prstGeom prst="rect">
            <a:avLst/>
          </a:prstGeom>
          <a:noFill/>
        </p:spPr>
        <p:txBody>
          <a:bodyPr wrap="square" rtlCol="0">
            <a:spAutoFit/>
          </a:bodyPr>
          <a:lstStyle/>
          <a:p>
            <a:r>
              <a:rPr lang="en-US" sz="1000" dirty="0"/>
              <a:t>		BC1   P7</a:t>
            </a:r>
          </a:p>
        </p:txBody>
      </p:sp>
      <p:sp>
        <p:nvSpPr>
          <p:cNvPr id="21" name="Rectangle 20"/>
          <p:cNvSpPr/>
          <p:nvPr/>
        </p:nvSpPr>
        <p:spPr>
          <a:xfrm>
            <a:off x="9074006" y="2505243"/>
            <a:ext cx="457200" cy="64008"/>
          </a:xfrm>
          <a:prstGeom prst="rect">
            <a:avLst/>
          </a:prstGeom>
          <a:solidFill>
            <a:schemeClr val="accent6">
              <a:lumMod val="75000"/>
            </a:schemeClr>
          </a:solidFill>
          <a:ln>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a:off x="4508589" y="2046626"/>
            <a:ext cx="457200" cy="64008"/>
          </a:xfrm>
          <a:prstGeom prst="rect">
            <a:avLst/>
          </a:prstGeom>
          <a:solidFill>
            <a:schemeClr val="accent6">
              <a:lumMod val="60000"/>
              <a:lumOff val="40000"/>
            </a:schemeClr>
          </a:solidFill>
          <a:ln>
            <a:solidFill>
              <a:schemeClr val="accent6">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p:cNvSpPr/>
          <p:nvPr/>
        </p:nvSpPr>
        <p:spPr>
          <a:xfrm>
            <a:off x="4962551" y="2505243"/>
            <a:ext cx="457200" cy="64008"/>
          </a:xfrm>
          <a:prstGeom prst="rec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p:cNvSpPr/>
          <p:nvPr/>
        </p:nvSpPr>
        <p:spPr>
          <a:xfrm>
            <a:off x="4965789" y="2046626"/>
            <a:ext cx="457200" cy="64008"/>
          </a:xfrm>
          <a:prstGeom prst="rec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a:off x="8609682" y="2505243"/>
            <a:ext cx="457200" cy="64008"/>
          </a:xfrm>
          <a:prstGeom prst="rec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p:cNvSpPr/>
          <p:nvPr/>
        </p:nvSpPr>
        <p:spPr>
          <a:xfrm>
            <a:off x="8611007" y="2046626"/>
            <a:ext cx="457200" cy="64008"/>
          </a:xfrm>
          <a:prstGeom prst="rect">
            <a:avLst/>
          </a:prstGeom>
          <a:solidFill>
            <a:schemeClr val="tx2">
              <a:lumMod val="50000"/>
            </a:schemeClr>
          </a:solidFill>
          <a:ln>
            <a:solidFill>
              <a:schemeClr val="tx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ight Arrow 26"/>
          <p:cNvSpPr/>
          <p:nvPr/>
        </p:nvSpPr>
        <p:spPr>
          <a:xfrm>
            <a:off x="4511407" y="2653452"/>
            <a:ext cx="457200" cy="91440"/>
          </a:xfrm>
          <a:prstGeom prst="rightArrow">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8" name="Right Arrow 27"/>
          <p:cNvSpPr/>
          <p:nvPr/>
        </p:nvSpPr>
        <p:spPr>
          <a:xfrm>
            <a:off x="4968964" y="2653452"/>
            <a:ext cx="2286000" cy="91440"/>
          </a:xfrm>
          <a:prstGeom prst="rightArrow">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9" name="TextBox 28"/>
          <p:cNvSpPr txBox="1"/>
          <p:nvPr/>
        </p:nvSpPr>
        <p:spPr>
          <a:xfrm>
            <a:off x="5048819" y="2669313"/>
            <a:ext cx="2090568" cy="276999"/>
          </a:xfrm>
          <a:prstGeom prst="rect">
            <a:avLst/>
          </a:prstGeom>
          <a:noFill/>
        </p:spPr>
        <p:txBody>
          <a:bodyPr wrap="square" rtlCol="0">
            <a:spAutoFit/>
          </a:bodyPr>
          <a:lstStyle/>
          <a:p>
            <a:pPr algn="ctr"/>
            <a:r>
              <a:rPr lang="en-US" sz="1200" dirty="0"/>
              <a:t>Read 1 (50 - 300bp)</a:t>
            </a:r>
          </a:p>
        </p:txBody>
      </p:sp>
      <p:sp>
        <p:nvSpPr>
          <p:cNvPr id="31" name="TextBox 30"/>
          <p:cNvSpPr txBox="1"/>
          <p:nvPr/>
        </p:nvSpPr>
        <p:spPr>
          <a:xfrm>
            <a:off x="6976716" y="1591639"/>
            <a:ext cx="1784616" cy="276999"/>
          </a:xfrm>
          <a:prstGeom prst="rect">
            <a:avLst/>
          </a:prstGeom>
          <a:noFill/>
        </p:spPr>
        <p:txBody>
          <a:bodyPr wrap="square" rtlCol="0">
            <a:spAutoFit/>
          </a:bodyPr>
          <a:lstStyle/>
          <a:p>
            <a:pPr algn="ctr"/>
            <a:r>
              <a:rPr lang="en-US" sz="1200" dirty="0"/>
              <a:t>Read 2 (50-300bp)</a:t>
            </a:r>
          </a:p>
        </p:txBody>
      </p:sp>
      <p:sp>
        <p:nvSpPr>
          <p:cNvPr id="32" name="Right Arrow 31"/>
          <p:cNvSpPr/>
          <p:nvPr/>
        </p:nvSpPr>
        <p:spPr>
          <a:xfrm rot="10800000">
            <a:off x="6782206" y="1880365"/>
            <a:ext cx="2286000" cy="91440"/>
          </a:xfrm>
          <a:prstGeom prst="rightArrow">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3" name="Right Arrow 32"/>
          <p:cNvSpPr/>
          <p:nvPr/>
        </p:nvSpPr>
        <p:spPr>
          <a:xfrm rot="10800000">
            <a:off x="9072056" y="1880365"/>
            <a:ext cx="457200" cy="91440"/>
          </a:xfrm>
          <a:prstGeom prst="rightArrow">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5" name="Right Arrow 34"/>
          <p:cNvSpPr/>
          <p:nvPr/>
        </p:nvSpPr>
        <p:spPr>
          <a:xfrm>
            <a:off x="9540526" y="2653452"/>
            <a:ext cx="228600" cy="91440"/>
          </a:xfrm>
          <a:prstGeom prst="rightArrow">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6" name="Right Arrow 35"/>
          <p:cNvSpPr/>
          <p:nvPr/>
        </p:nvSpPr>
        <p:spPr>
          <a:xfrm>
            <a:off x="9075446" y="2653452"/>
            <a:ext cx="457200" cy="91440"/>
          </a:xfrm>
          <a:prstGeom prst="rightArrow">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7" name="Right Arrow 36"/>
          <p:cNvSpPr/>
          <p:nvPr/>
        </p:nvSpPr>
        <p:spPr>
          <a:xfrm>
            <a:off x="3809928" y="2653452"/>
            <a:ext cx="461255" cy="91440"/>
          </a:xfrm>
          <a:prstGeom prst="rightArrow">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8" name="Right Arrow 37"/>
          <p:cNvSpPr/>
          <p:nvPr/>
        </p:nvSpPr>
        <p:spPr>
          <a:xfrm>
            <a:off x="4276751" y="2653452"/>
            <a:ext cx="228600" cy="91440"/>
          </a:xfrm>
          <a:prstGeom prst="rightArrow">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9" name="TextBox 38"/>
          <p:cNvSpPr txBox="1"/>
          <p:nvPr/>
        </p:nvSpPr>
        <p:spPr>
          <a:xfrm>
            <a:off x="3936552" y="2718168"/>
            <a:ext cx="1148004" cy="276999"/>
          </a:xfrm>
          <a:prstGeom prst="rect">
            <a:avLst/>
          </a:prstGeom>
          <a:noFill/>
        </p:spPr>
        <p:txBody>
          <a:bodyPr wrap="square" rtlCol="0">
            <a:spAutoFit/>
          </a:bodyPr>
          <a:lstStyle/>
          <a:p>
            <a:r>
              <a:rPr lang="en-US" sz="1200" dirty="0"/>
              <a:t>       BC1 (8bp)</a:t>
            </a:r>
          </a:p>
        </p:txBody>
      </p:sp>
      <p:sp>
        <p:nvSpPr>
          <p:cNvPr id="42" name="TextBox 41"/>
          <p:cNvSpPr txBox="1"/>
          <p:nvPr/>
        </p:nvSpPr>
        <p:spPr>
          <a:xfrm>
            <a:off x="9198062" y="2763894"/>
            <a:ext cx="1148004" cy="276999"/>
          </a:xfrm>
          <a:prstGeom prst="rect">
            <a:avLst/>
          </a:prstGeom>
          <a:noFill/>
        </p:spPr>
        <p:txBody>
          <a:bodyPr wrap="square" rtlCol="0">
            <a:spAutoFit/>
          </a:bodyPr>
          <a:lstStyle/>
          <a:p>
            <a:r>
              <a:rPr lang="en-US" sz="1200" dirty="0"/>
              <a:t>       BC2 (8bp)</a:t>
            </a:r>
          </a:p>
        </p:txBody>
      </p:sp>
      <p:cxnSp>
        <p:nvCxnSpPr>
          <p:cNvPr id="45" name="Straight Arrow Connector 44"/>
          <p:cNvCxnSpPr/>
          <p:nvPr/>
        </p:nvCxnSpPr>
        <p:spPr>
          <a:xfrm>
            <a:off x="4968964" y="3040892"/>
            <a:ext cx="4105042" cy="0"/>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
        <p:nvSpPr>
          <p:cNvPr id="46" name="TextBox 45"/>
          <p:cNvSpPr txBox="1"/>
          <p:nvPr/>
        </p:nvSpPr>
        <p:spPr>
          <a:xfrm>
            <a:off x="6094103" y="3048492"/>
            <a:ext cx="2090568" cy="276999"/>
          </a:xfrm>
          <a:prstGeom prst="rect">
            <a:avLst/>
          </a:prstGeom>
          <a:noFill/>
        </p:spPr>
        <p:txBody>
          <a:bodyPr wrap="square" rtlCol="0">
            <a:spAutoFit/>
          </a:bodyPr>
          <a:lstStyle/>
          <a:p>
            <a:pPr algn="ctr"/>
            <a:r>
              <a:rPr lang="en-US" sz="1200" dirty="0"/>
              <a:t>Insert size</a:t>
            </a:r>
          </a:p>
        </p:txBody>
      </p:sp>
      <p:cxnSp>
        <p:nvCxnSpPr>
          <p:cNvPr id="47" name="Straight Arrow Connector 46"/>
          <p:cNvCxnSpPr/>
          <p:nvPr/>
        </p:nvCxnSpPr>
        <p:spPr>
          <a:xfrm>
            <a:off x="3718209" y="3325491"/>
            <a:ext cx="6548459" cy="1"/>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6094103" y="3336273"/>
            <a:ext cx="2090568" cy="276999"/>
          </a:xfrm>
          <a:prstGeom prst="rect">
            <a:avLst/>
          </a:prstGeom>
          <a:noFill/>
        </p:spPr>
        <p:txBody>
          <a:bodyPr wrap="square" rtlCol="0">
            <a:spAutoFit/>
          </a:bodyPr>
          <a:lstStyle/>
          <a:p>
            <a:pPr algn="ctr"/>
            <a:r>
              <a:rPr lang="en-US" sz="1200" dirty="0"/>
              <a:t>Fragment length</a:t>
            </a:r>
          </a:p>
        </p:txBody>
      </p:sp>
    </p:spTree>
    <p:extLst>
      <p:ext uri="{BB962C8B-B14F-4D97-AF65-F5344CB8AC3E}">
        <p14:creationId xmlns:p14="http://schemas.microsoft.com/office/powerpoint/2010/main" val="2936448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355" dirty="0"/>
              <a:t>Flexibility – short but not too short</a:t>
            </a:r>
          </a:p>
        </p:txBody>
      </p:sp>
      <p:grpSp>
        <p:nvGrpSpPr>
          <p:cNvPr id="4" name="Group 3"/>
          <p:cNvGrpSpPr/>
          <p:nvPr/>
        </p:nvGrpSpPr>
        <p:grpSpPr>
          <a:xfrm>
            <a:off x="2294001" y="5088055"/>
            <a:ext cx="6253378" cy="1534234"/>
            <a:chOff x="2068512" y="3094037"/>
            <a:chExt cx="6893191" cy="1691208"/>
          </a:xfrm>
        </p:grpSpPr>
        <p:sp>
          <p:nvSpPr>
            <p:cNvPr id="5" name="Rectangle 4"/>
            <p:cNvSpPr/>
            <p:nvPr/>
          </p:nvSpPr>
          <p:spPr>
            <a:xfrm>
              <a:off x="7521205" y="3648242"/>
              <a:ext cx="228600" cy="64008"/>
            </a:xfrm>
            <a:prstGeom prst="rect">
              <a:avLst/>
            </a:prstGeom>
            <a:solidFill>
              <a:schemeClr val="accent3">
                <a:lumMod val="50000"/>
              </a:schemeClr>
            </a:solidFill>
            <a:ln>
              <a:solidFill>
                <a:schemeClr val="accent3">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33"/>
            </a:p>
          </p:txBody>
        </p:sp>
        <p:sp>
          <p:nvSpPr>
            <p:cNvPr id="6" name="Rectangle 5"/>
            <p:cNvSpPr/>
            <p:nvPr/>
          </p:nvSpPr>
          <p:spPr>
            <a:xfrm>
              <a:off x="7756522" y="3648120"/>
              <a:ext cx="457200" cy="64008"/>
            </a:xfrm>
            <a:prstGeom prst="rect">
              <a:avLst/>
            </a:prstGeom>
            <a:solidFill>
              <a:schemeClr val="accent4"/>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33"/>
            </a:p>
          </p:txBody>
        </p:sp>
        <p:sp>
          <p:nvSpPr>
            <p:cNvPr id="7" name="Rectangle 6"/>
            <p:cNvSpPr/>
            <p:nvPr/>
          </p:nvSpPr>
          <p:spPr>
            <a:xfrm>
              <a:off x="2068512" y="4108606"/>
              <a:ext cx="457200" cy="64008"/>
            </a:xfrm>
            <a:prstGeom prst="rect">
              <a:avLst/>
            </a:prstGeom>
            <a:solidFill>
              <a:schemeClr val="accent2"/>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33"/>
            </a:p>
          </p:txBody>
        </p:sp>
        <p:sp>
          <p:nvSpPr>
            <p:cNvPr id="8" name="Rectangle 7"/>
            <p:cNvSpPr/>
            <p:nvPr/>
          </p:nvSpPr>
          <p:spPr>
            <a:xfrm>
              <a:off x="7526445" y="4106494"/>
              <a:ext cx="228600" cy="64008"/>
            </a:xfrm>
            <a:prstGeom prst="rect">
              <a:avLst/>
            </a:prstGeom>
            <a:solidFill>
              <a:schemeClr val="accent3">
                <a:lumMod val="75000"/>
              </a:schemeClr>
            </a:solidFill>
            <a:ln>
              <a:solidFill>
                <a:schemeClr val="accent3">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33"/>
            </a:p>
          </p:txBody>
        </p:sp>
        <p:sp>
          <p:nvSpPr>
            <p:cNvPr id="9" name="Rectangle 8"/>
            <p:cNvSpPr/>
            <p:nvPr/>
          </p:nvSpPr>
          <p:spPr>
            <a:xfrm>
              <a:off x="7761762" y="4105524"/>
              <a:ext cx="457200" cy="64008"/>
            </a:xfrm>
            <a:prstGeom prst="rect">
              <a:avLst/>
            </a:prstGeom>
            <a:solidFill>
              <a:schemeClr val="accent4">
                <a:lumMod val="60000"/>
                <a:lumOff val="40000"/>
              </a:schemeClr>
            </a:solidFill>
            <a:ln>
              <a:solidFill>
                <a:schemeClr val="accent4">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33"/>
            </a:p>
          </p:txBody>
        </p:sp>
        <p:sp>
          <p:nvSpPr>
            <p:cNvPr id="10" name="Rectangle 9"/>
            <p:cNvSpPr/>
            <p:nvPr/>
          </p:nvSpPr>
          <p:spPr>
            <a:xfrm>
              <a:off x="2265300" y="3651049"/>
              <a:ext cx="228600" cy="64008"/>
            </a:xfrm>
            <a:prstGeom prst="rect">
              <a:avLst/>
            </a:prstGeom>
            <a:solidFill>
              <a:schemeClr val="accent1"/>
            </a:solidFill>
            <a:ln>
              <a:solidFill>
                <a:schemeClr val="accent3">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33">
                <a:solidFill>
                  <a:srgbClr val="008000"/>
                </a:solidFill>
              </a:endParaRPr>
            </a:p>
          </p:txBody>
        </p:sp>
        <p:sp>
          <p:nvSpPr>
            <p:cNvPr id="11" name="Rectangle 10"/>
            <p:cNvSpPr/>
            <p:nvPr/>
          </p:nvSpPr>
          <p:spPr>
            <a:xfrm>
              <a:off x="2068512" y="3649295"/>
              <a:ext cx="457200" cy="64008"/>
            </a:xfrm>
            <a:prstGeom prst="rect">
              <a:avLst/>
            </a:prstGeom>
            <a:solidFill>
              <a:schemeClr val="accent2">
                <a:lumMod val="60000"/>
                <a:lumOff val="40000"/>
              </a:schemeClr>
            </a:solidFill>
            <a:ln>
              <a:solidFill>
                <a:schemeClr val="accent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33"/>
            </a:p>
          </p:txBody>
        </p:sp>
        <p:sp>
          <p:nvSpPr>
            <p:cNvPr id="12" name="Rectangle 11"/>
            <p:cNvSpPr/>
            <p:nvPr/>
          </p:nvSpPr>
          <p:spPr>
            <a:xfrm>
              <a:off x="3411878" y="3644945"/>
              <a:ext cx="3185200" cy="68426"/>
            </a:xfrm>
            <a:prstGeom prst="rec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33"/>
            </a:p>
          </p:txBody>
        </p:sp>
        <p:sp>
          <p:nvSpPr>
            <p:cNvPr id="13" name="Rectangle 12"/>
            <p:cNvSpPr/>
            <p:nvPr/>
          </p:nvSpPr>
          <p:spPr>
            <a:xfrm>
              <a:off x="3408018" y="4106494"/>
              <a:ext cx="3189060" cy="64008"/>
            </a:xfrm>
            <a:prstGeom prst="rec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33"/>
            </a:p>
          </p:txBody>
        </p:sp>
        <p:sp>
          <p:nvSpPr>
            <p:cNvPr id="14" name="TextBox 13"/>
            <p:cNvSpPr txBox="1"/>
            <p:nvPr/>
          </p:nvSpPr>
          <p:spPr>
            <a:xfrm>
              <a:off x="3226549" y="3749824"/>
              <a:ext cx="3958910" cy="286539"/>
            </a:xfrm>
            <a:prstGeom prst="rect">
              <a:avLst/>
            </a:prstGeom>
            <a:noFill/>
          </p:spPr>
          <p:txBody>
            <a:bodyPr wrap="square" rtlCol="0">
              <a:spAutoFit/>
            </a:bodyPr>
            <a:lstStyle/>
            <a:p>
              <a:pPr algn="ctr"/>
              <a:r>
                <a:rPr lang="en-US" sz="1089" dirty="0"/>
                <a:t>DNA Sequence</a:t>
              </a:r>
            </a:p>
          </p:txBody>
        </p:sp>
        <p:sp>
          <p:nvSpPr>
            <p:cNvPr id="15" name="Rectangle 14"/>
            <p:cNvSpPr/>
            <p:nvPr/>
          </p:nvSpPr>
          <p:spPr>
            <a:xfrm>
              <a:off x="2495922" y="4107039"/>
              <a:ext cx="457200" cy="64008"/>
            </a:xfrm>
            <a:prstGeom prst="rect">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33"/>
            </a:p>
          </p:txBody>
        </p:sp>
        <p:sp>
          <p:nvSpPr>
            <p:cNvPr id="16" name="Rectangle 15"/>
            <p:cNvSpPr/>
            <p:nvPr/>
          </p:nvSpPr>
          <p:spPr>
            <a:xfrm>
              <a:off x="7062632" y="3648481"/>
              <a:ext cx="457200" cy="64008"/>
            </a:xfrm>
            <a:prstGeom prst="rect">
              <a:avLst/>
            </a:prstGeom>
            <a:solidFill>
              <a:schemeClr val="accent6">
                <a:lumMod val="50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33"/>
            </a:p>
          </p:txBody>
        </p:sp>
        <p:sp>
          <p:nvSpPr>
            <p:cNvPr id="17" name="Rectangle 16"/>
            <p:cNvSpPr/>
            <p:nvPr/>
          </p:nvSpPr>
          <p:spPr>
            <a:xfrm>
              <a:off x="7061402" y="4106494"/>
              <a:ext cx="457200" cy="64008"/>
            </a:xfrm>
            <a:prstGeom prst="rect">
              <a:avLst/>
            </a:prstGeom>
            <a:solidFill>
              <a:schemeClr val="accent6">
                <a:lumMod val="75000"/>
              </a:schemeClr>
            </a:solidFill>
            <a:ln>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33"/>
            </a:p>
          </p:txBody>
        </p:sp>
        <p:sp>
          <p:nvSpPr>
            <p:cNvPr id="18" name="Rectangle 17"/>
            <p:cNvSpPr/>
            <p:nvPr/>
          </p:nvSpPr>
          <p:spPr>
            <a:xfrm>
              <a:off x="2525712" y="3647877"/>
              <a:ext cx="457200" cy="64008"/>
            </a:xfrm>
            <a:prstGeom prst="rect">
              <a:avLst/>
            </a:prstGeom>
            <a:solidFill>
              <a:schemeClr val="accent6">
                <a:lumMod val="60000"/>
                <a:lumOff val="40000"/>
              </a:schemeClr>
            </a:solidFill>
            <a:ln>
              <a:solidFill>
                <a:schemeClr val="accent6">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33"/>
            </a:p>
          </p:txBody>
        </p:sp>
        <p:sp>
          <p:nvSpPr>
            <p:cNvPr id="19" name="Rectangle 18"/>
            <p:cNvSpPr/>
            <p:nvPr/>
          </p:nvSpPr>
          <p:spPr>
            <a:xfrm>
              <a:off x="2949947" y="4106494"/>
              <a:ext cx="457200" cy="64008"/>
            </a:xfrm>
            <a:prstGeom prst="rect">
              <a:avLst/>
            </a:prstGeom>
            <a:solidFill>
              <a:schemeClr val="accent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33"/>
            </a:p>
          </p:txBody>
        </p:sp>
        <p:sp>
          <p:nvSpPr>
            <p:cNvPr id="20" name="Rectangle 19"/>
            <p:cNvSpPr/>
            <p:nvPr/>
          </p:nvSpPr>
          <p:spPr>
            <a:xfrm>
              <a:off x="2953185" y="3647877"/>
              <a:ext cx="457200" cy="64008"/>
            </a:xfrm>
            <a:prstGeom prst="rect">
              <a:avLst/>
            </a:prstGeom>
            <a:solidFill>
              <a:schemeClr val="tx2">
                <a:lumMod val="40000"/>
                <a:lumOff val="60000"/>
              </a:schemeClr>
            </a:solid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33"/>
            </a:p>
          </p:txBody>
        </p:sp>
        <p:sp>
          <p:nvSpPr>
            <p:cNvPr id="21" name="Rectangle 20"/>
            <p:cNvSpPr/>
            <p:nvPr/>
          </p:nvSpPr>
          <p:spPr>
            <a:xfrm>
              <a:off x="6597078" y="4106494"/>
              <a:ext cx="457200" cy="64008"/>
            </a:xfrm>
            <a:prstGeom prst="rect">
              <a:avLst/>
            </a:prstGeom>
            <a:solidFill>
              <a:schemeClr val="tx2"/>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33"/>
            </a:p>
          </p:txBody>
        </p:sp>
        <p:sp>
          <p:nvSpPr>
            <p:cNvPr id="22" name="Rectangle 21"/>
            <p:cNvSpPr/>
            <p:nvPr/>
          </p:nvSpPr>
          <p:spPr>
            <a:xfrm>
              <a:off x="6598403" y="3647877"/>
              <a:ext cx="457200" cy="64008"/>
            </a:xfrm>
            <a:prstGeom prst="rect">
              <a:avLst/>
            </a:prstGeom>
            <a:solidFill>
              <a:schemeClr val="tx2">
                <a:lumMod val="50000"/>
              </a:schemeClr>
            </a:solidFill>
            <a:ln>
              <a:solidFill>
                <a:schemeClr val="tx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33"/>
            </a:p>
          </p:txBody>
        </p:sp>
        <p:sp>
          <p:nvSpPr>
            <p:cNvPr id="23" name="Right Arrow 22"/>
            <p:cNvSpPr/>
            <p:nvPr/>
          </p:nvSpPr>
          <p:spPr>
            <a:xfrm>
              <a:off x="2982555" y="4254703"/>
              <a:ext cx="457200" cy="91440"/>
            </a:xfrm>
            <a:prstGeom prst="rightArrow">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33" dirty="0"/>
            </a:p>
          </p:txBody>
        </p:sp>
        <p:sp>
          <p:nvSpPr>
            <p:cNvPr id="24" name="Right Arrow 23"/>
            <p:cNvSpPr/>
            <p:nvPr/>
          </p:nvSpPr>
          <p:spPr>
            <a:xfrm>
              <a:off x="3440112" y="4254703"/>
              <a:ext cx="2286000" cy="91440"/>
            </a:xfrm>
            <a:prstGeom prst="rightArrow">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33" dirty="0"/>
            </a:p>
          </p:txBody>
        </p:sp>
        <p:sp>
          <p:nvSpPr>
            <p:cNvPr id="25" name="TextBox 24"/>
            <p:cNvSpPr txBox="1"/>
            <p:nvPr/>
          </p:nvSpPr>
          <p:spPr>
            <a:xfrm>
              <a:off x="3036215" y="4363691"/>
              <a:ext cx="2090568" cy="286539"/>
            </a:xfrm>
            <a:prstGeom prst="rect">
              <a:avLst/>
            </a:prstGeom>
            <a:noFill/>
          </p:spPr>
          <p:txBody>
            <a:bodyPr wrap="square" rtlCol="0">
              <a:spAutoFit/>
            </a:bodyPr>
            <a:lstStyle/>
            <a:p>
              <a:pPr algn="ctr"/>
              <a:r>
                <a:rPr lang="en-US" sz="1089" dirty="0"/>
                <a:t>Read 1 (50- 300bp)</a:t>
              </a:r>
            </a:p>
          </p:txBody>
        </p:sp>
        <p:sp>
          <p:nvSpPr>
            <p:cNvPr id="26" name="TextBox 25"/>
            <p:cNvSpPr txBox="1"/>
            <p:nvPr/>
          </p:nvSpPr>
          <p:spPr>
            <a:xfrm>
              <a:off x="4964112" y="3192889"/>
              <a:ext cx="1784616" cy="286539"/>
            </a:xfrm>
            <a:prstGeom prst="rect">
              <a:avLst/>
            </a:prstGeom>
            <a:noFill/>
          </p:spPr>
          <p:txBody>
            <a:bodyPr wrap="square" rtlCol="0">
              <a:spAutoFit/>
            </a:bodyPr>
            <a:lstStyle/>
            <a:p>
              <a:pPr algn="ctr"/>
              <a:r>
                <a:rPr lang="en-US" sz="1089" dirty="0"/>
                <a:t>Read 2 (50-300bp)</a:t>
              </a:r>
            </a:p>
          </p:txBody>
        </p:sp>
        <p:sp>
          <p:nvSpPr>
            <p:cNvPr id="27" name="Right Arrow 26"/>
            <p:cNvSpPr/>
            <p:nvPr/>
          </p:nvSpPr>
          <p:spPr>
            <a:xfrm rot="10800000">
              <a:off x="4769602" y="3481616"/>
              <a:ext cx="2286000" cy="91440"/>
            </a:xfrm>
            <a:prstGeom prst="rightArrow">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33" dirty="0"/>
            </a:p>
          </p:txBody>
        </p:sp>
        <p:sp>
          <p:nvSpPr>
            <p:cNvPr id="28" name="Right Arrow 27"/>
            <p:cNvSpPr/>
            <p:nvPr/>
          </p:nvSpPr>
          <p:spPr>
            <a:xfrm rot="10800000">
              <a:off x="7059452" y="3481616"/>
              <a:ext cx="457200" cy="91440"/>
            </a:xfrm>
            <a:prstGeom prst="rightArrow">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33" dirty="0"/>
            </a:p>
          </p:txBody>
        </p:sp>
        <p:sp>
          <p:nvSpPr>
            <p:cNvPr id="29" name="TextBox 28"/>
            <p:cNvSpPr txBox="1"/>
            <p:nvPr/>
          </p:nvSpPr>
          <p:spPr>
            <a:xfrm>
              <a:off x="6656976" y="3094037"/>
              <a:ext cx="1301428" cy="286539"/>
            </a:xfrm>
            <a:prstGeom prst="rect">
              <a:avLst/>
            </a:prstGeom>
            <a:noFill/>
          </p:spPr>
          <p:txBody>
            <a:bodyPr wrap="square" rtlCol="0">
              <a:spAutoFit/>
            </a:bodyPr>
            <a:lstStyle/>
            <a:p>
              <a:pPr algn="ctr"/>
              <a:r>
                <a:rPr lang="en-US" sz="1089" dirty="0"/>
                <a:t>Read 2 primer</a:t>
              </a:r>
            </a:p>
          </p:txBody>
        </p:sp>
        <p:sp>
          <p:nvSpPr>
            <p:cNvPr id="30" name="Right Arrow 29"/>
            <p:cNvSpPr/>
            <p:nvPr/>
          </p:nvSpPr>
          <p:spPr>
            <a:xfrm>
              <a:off x="7527922" y="4254703"/>
              <a:ext cx="228600" cy="91440"/>
            </a:xfrm>
            <a:prstGeom prst="rightArrow">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33" dirty="0"/>
            </a:p>
          </p:txBody>
        </p:sp>
        <p:sp>
          <p:nvSpPr>
            <p:cNvPr id="31" name="Right Arrow 30"/>
            <p:cNvSpPr/>
            <p:nvPr/>
          </p:nvSpPr>
          <p:spPr>
            <a:xfrm>
              <a:off x="7062842" y="4254703"/>
              <a:ext cx="457200" cy="91440"/>
            </a:xfrm>
            <a:prstGeom prst="rightArrow">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33" dirty="0"/>
            </a:p>
          </p:txBody>
        </p:sp>
        <p:sp>
          <p:nvSpPr>
            <p:cNvPr id="32" name="TextBox 31"/>
            <p:cNvSpPr txBox="1"/>
            <p:nvPr/>
          </p:nvSpPr>
          <p:spPr>
            <a:xfrm>
              <a:off x="7419961" y="4314134"/>
              <a:ext cx="1541742" cy="286539"/>
            </a:xfrm>
            <a:prstGeom prst="rect">
              <a:avLst/>
            </a:prstGeom>
            <a:noFill/>
          </p:spPr>
          <p:txBody>
            <a:bodyPr wrap="square" rtlCol="0">
              <a:spAutoFit/>
            </a:bodyPr>
            <a:lstStyle/>
            <a:p>
              <a:r>
                <a:rPr lang="en-US" sz="1089" dirty="0"/>
                <a:t>Barcode (8bp)</a:t>
              </a:r>
            </a:p>
          </p:txBody>
        </p:sp>
        <p:sp>
          <p:nvSpPr>
            <p:cNvPr id="33" name="TextBox 32"/>
            <p:cNvSpPr txBox="1"/>
            <p:nvPr/>
          </p:nvSpPr>
          <p:spPr>
            <a:xfrm>
              <a:off x="6482064" y="4498706"/>
              <a:ext cx="1758648" cy="286539"/>
            </a:xfrm>
            <a:prstGeom prst="rect">
              <a:avLst/>
            </a:prstGeom>
            <a:noFill/>
          </p:spPr>
          <p:txBody>
            <a:bodyPr wrap="square" rtlCol="0">
              <a:spAutoFit/>
            </a:bodyPr>
            <a:lstStyle/>
            <a:p>
              <a:pPr algn="ctr"/>
              <a:r>
                <a:rPr lang="en-US" sz="1089" dirty="0"/>
                <a:t>Barcode Read primer</a:t>
              </a:r>
            </a:p>
          </p:txBody>
        </p:sp>
      </p:grpSp>
      <p:cxnSp>
        <p:nvCxnSpPr>
          <p:cNvPr id="35" name="Straight Arrow Connector 34"/>
          <p:cNvCxnSpPr/>
          <p:nvPr/>
        </p:nvCxnSpPr>
        <p:spPr bwMode="auto">
          <a:xfrm>
            <a:off x="10190924" y="1934278"/>
            <a:ext cx="0" cy="2629301"/>
          </a:xfrm>
          <a:prstGeom prst="straightConnector1">
            <a:avLst/>
          </a:prstGeom>
          <a:solidFill>
            <a:srgbClr val="00B8FF"/>
          </a:solidFill>
          <a:ln w="60325" cap="flat" cmpd="sng" algn="ctr">
            <a:solidFill>
              <a:srgbClr val="0000FF"/>
            </a:solidFill>
            <a:prstDash val="solid"/>
            <a:round/>
            <a:headEnd type="none" w="med" len="med"/>
            <a:tailEnd type="arrow"/>
          </a:ln>
          <a:effectLst/>
        </p:spPr>
      </p:cxnSp>
      <p:sp>
        <p:nvSpPr>
          <p:cNvPr id="36" name="TextBox 35"/>
          <p:cNvSpPr txBox="1"/>
          <p:nvPr/>
        </p:nvSpPr>
        <p:spPr>
          <a:xfrm rot="5400000">
            <a:off x="9465426" y="3178484"/>
            <a:ext cx="1982549" cy="315792"/>
          </a:xfrm>
          <a:prstGeom prst="rect">
            <a:avLst/>
          </a:prstGeom>
          <a:noFill/>
        </p:spPr>
        <p:txBody>
          <a:bodyPr wrap="square" rtlCol="0">
            <a:spAutoFit/>
          </a:bodyPr>
          <a:lstStyle/>
          <a:p>
            <a:r>
              <a:rPr lang="en-US" sz="1452" b="1" dirty="0">
                <a:solidFill>
                  <a:srgbClr val="FF0000"/>
                </a:solidFill>
              </a:rPr>
              <a:t>Depth of Coverage</a:t>
            </a:r>
          </a:p>
        </p:txBody>
      </p:sp>
      <p:sp>
        <p:nvSpPr>
          <p:cNvPr id="37" name="TextBox 36"/>
          <p:cNvSpPr txBox="1"/>
          <p:nvPr/>
        </p:nvSpPr>
        <p:spPr>
          <a:xfrm>
            <a:off x="10172552" y="1631692"/>
            <a:ext cx="483891" cy="315792"/>
          </a:xfrm>
          <a:prstGeom prst="rect">
            <a:avLst/>
          </a:prstGeom>
          <a:noFill/>
        </p:spPr>
        <p:txBody>
          <a:bodyPr wrap="square" rtlCol="0">
            <a:spAutoFit/>
          </a:bodyPr>
          <a:lstStyle/>
          <a:p>
            <a:r>
              <a:rPr lang="en-US" sz="1452" b="1" dirty="0"/>
              <a:t>1X</a:t>
            </a:r>
          </a:p>
        </p:txBody>
      </p:sp>
      <p:sp>
        <p:nvSpPr>
          <p:cNvPr id="38" name="TextBox 37"/>
          <p:cNvSpPr txBox="1"/>
          <p:nvPr/>
        </p:nvSpPr>
        <p:spPr>
          <a:xfrm>
            <a:off x="9897999" y="4604164"/>
            <a:ext cx="854284" cy="287771"/>
          </a:xfrm>
          <a:prstGeom prst="rect">
            <a:avLst/>
          </a:prstGeom>
          <a:noFill/>
        </p:spPr>
        <p:txBody>
          <a:bodyPr wrap="square" rtlCol="0">
            <a:spAutoFit/>
          </a:bodyPr>
          <a:lstStyle/>
          <a:p>
            <a:r>
              <a:rPr lang="en-US" sz="1270" b="1" dirty="0"/>
              <a:t>100000X</a:t>
            </a:r>
          </a:p>
        </p:txBody>
      </p:sp>
      <p:cxnSp>
        <p:nvCxnSpPr>
          <p:cNvPr id="39" name="Straight Arrow Connector 38"/>
          <p:cNvCxnSpPr/>
          <p:nvPr/>
        </p:nvCxnSpPr>
        <p:spPr bwMode="auto">
          <a:xfrm flipH="1" flipV="1">
            <a:off x="5065220" y="1934278"/>
            <a:ext cx="4874445" cy="2588218"/>
          </a:xfrm>
          <a:prstGeom prst="straightConnector1">
            <a:avLst/>
          </a:prstGeom>
          <a:solidFill>
            <a:srgbClr val="00B8FF"/>
          </a:solidFill>
          <a:ln w="63500" cap="flat" cmpd="sng" algn="ctr">
            <a:solidFill>
              <a:schemeClr val="tx1"/>
            </a:solidFill>
            <a:prstDash val="solid"/>
            <a:round/>
            <a:headEnd type="none" w="med" len="med"/>
            <a:tailEnd type="arrow"/>
          </a:ln>
          <a:effectLst/>
        </p:spPr>
      </p:cxnSp>
      <p:sp>
        <p:nvSpPr>
          <p:cNvPr id="40" name="TextBox 39"/>
          <p:cNvSpPr txBox="1"/>
          <p:nvPr/>
        </p:nvSpPr>
        <p:spPr>
          <a:xfrm>
            <a:off x="4789448" y="2269633"/>
            <a:ext cx="1306552" cy="650691"/>
          </a:xfrm>
          <a:prstGeom prst="rect">
            <a:avLst/>
          </a:prstGeom>
          <a:noFill/>
        </p:spPr>
        <p:txBody>
          <a:bodyPr wrap="square" rtlCol="0">
            <a:spAutoFit/>
          </a:bodyPr>
          <a:lstStyle/>
          <a:p>
            <a:r>
              <a:rPr lang="en-US" sz="1814" dirty="0"/>
              <a:t>Whole Genome</a:t>
            </a:r>
          </a:p>
        </p:txBody>
      </p:sp>
      <p:sp>
        <p:nvSpPr>
          <p:cNvPr id="41" name="TextBox 40"/>
          <p:cNvSpPr txBox="1"/>
          <p:nvPr/>
        </p:nvSpPr>
        <p:spPr>
          <a:xfrm>
            <a:off x="9275854" y="4604661"/>
            <a:ext cx="691273" cy="343620"/>
          </a:xfrm>
          <a:prstGeom prst="rect">
            <a:avLst/>
          </a:prstGeom>
          <a:noFill/>
        </p:spPr>
        <p:txBody>
          <a:bodyPr wrap="square" rtlCol="0">
            <a:spAutoFit/>
          </a:bodyPr>
          <a:lstStyle/>
          <a:p>
            <a:r>
              <a:rPr lang="en-US" sz="1633" dirty="0"/>
              <a:t>1KB</a:t>
            </a:r>
            <a:endParaRPr lang="en-US" sz="1270" dirty="0"/>
          </a:p>
        </p:txBody>
      </p:sp>
      <p:sp>
        <p:nvSpPr>
          <p:cNvPr id="42" name="TextBox 41"/>
          <p:cNvSpPr txBox="1"/>
          <p:nvPr/>
        </p:nvSpPr>
        <p:spPr>
          <a:xfrm>
            <a:off x="8003365" y="3026462"/>
            <a:ext cx="2212072" cy="343620"/>
          </a:xfrm>
          <a:prstGeom prst="rect">
            <a:avLst/>
          </a:prstGeom>
          <a:noFill/>
        </p:spPr>
        <p:txBody>
          <a:bodyPr wrap="square" rtlCol="0">
            <a:spAutoFit/>
          </a:bodyPr>
          <a:lstStyle/>
          <a:p>
            <a:r>
              <a:rPr lang="en-US" sz="1633" dirty="0"/>
              <a:t>GBS</a:t>
            </a:r>
          </a:p>
        </p:txBody>
      </p:sp>
      <p:sp>
        <p:nvSpPr>
          <p:cNvPr id="43" name="Rectangle 42"/>
          <p:cNvSpPr/>
          <p:nvPr/>
        </p:nvSpPr>
        <p:spPr>
          <a:xfrm>
            <a:off x="5750364" y="3290745"/>
            <a:ext cx="1865126" cy="343620"/>
          </a:xfrm>
          <a:prstGeom prst="rect">
            <a:avLst/>
          </a:prstGeom>
        </p:spPr>
        <p:txBody>
          <a:bodyPr wrap="none">
            <a:spAutoFit/>
          </a:bodyPr>
          <a:lstStyle/>
          <a:p>
            <a:r>
              <a:rPr lang="en-US" sz="1633" dirty="0"/>
              <a:t>Capture Techniques</a:t>
            </a:r>
          </a:p>
        </p:txBody>
      </p:sp>
      <p:sp>
        <p:nvSpPr>
          <p:cNvPr id="44" name="Rectangle 43"/>
          <p:cNvSpPr/>
          <p:nvPr/>
        </p:nvSpPr>
        <p:spPr>
          <a:xfrm>
            <a:off x="6372509" y="3865171"/>
            <a:ext cx="2362106" cy="594906"/>
          </a:xfrm>
          <a:prstGeom prst="rect">
            <a:avLst/>
          </a:prstGeom>
        </p:spPr>
        <p:txBody>
          <a:bodyPr wrap="square">
            <a:spAutoFit/>
          </a:bodyPr>
          <a:lstStyle/>
          <a:p>
            <a:pPr algn="ctr"/>
            <a:r>
              <a:rPr lang="en-US" sz="1633" dirty="0" err="1"/>
              <a:t>Fluidigm</a:t>
            </a:r>
            <a:r>
              <a:rPr lang="en-US" sz="1633" dirty="0"/>
              <a:t> Access Array</a:t>
            </a:r>
          </a:p>
          <a:p>
            <a:pPr algn="ctr"/>
            <a:r>
              <a:rPr lang="en-US" sz="1633" dirty="0"/>
              <a:t>Amplicons</a:t>
            </a:r>
          </a:p>
        </p:txBody>
      </p:sp>
      <p:sp>
        <p:nvSpPr>
          <p:cNvPr id="45" name="Rectangle 44"/>
          <p:cNvSpPr/>
          <p:nvPr/>
        </p:nvSpPr>
        <p:spPr>
          <a:xfrm>
            <a:off x="7394499" y="4358164"/>
            <a:ext cx="2015232" cy="315792"/>
          </a:xfrm>
          <a:prstGeom prst="rect">
            <a:avLst/>
          </a:prstGeom>
        </p:spPr>
        <p:txBody>
          <a:bodyPr wrap="none">
            <a:spAutoFit/>
          </a:bodyPr>
          <a:lstStyle/>
          <a:p>
            <a:r>
              <a:rPr lang="en-US" sz="1452" dirty="0"/>
              <a:t>Few or Single Amplicons</a:t>
            </a:r>
          </a:p>
        </p:txBody>
      </p:sp>
      <p:sp>
        <p:nvSpPr>
          <p:cNvPr id="46" name="TextBox 45"/>
          <p:cNvSpPr txBox="1"/>
          <p:nvPr/>
        </p:nvSpPr>
        <p:spPr>
          <a:xfrm>
            <a:off x="1493423" y="1754310"/>
            <a:ext cx="2412097" cy="3163302"/>
          </a:xfrm>
          <a:prstGeom prst="rect">
            <a:avLst/>
          </a:prstGeom>
          <a:solidFill>
            <a:srgbClr val="0000FF">
              <a:alpha val="25000"/>
            </a:srgbClr>
          </a:solidFill>
          <a:ln>
            <a:solidFill>
              <a:srgbClr val="0000FF"/>
            </a:solidFill>
          </a:ln>
        </p:spPr>
        <p:txBody>
          <a:bodyPr wrap="square" rtlCol="0">
            <a:spAutoFit/>
          </a:bodyPr>
          <a:lstStyle/>
          <a:p>
            <a:pPr algn="ctr"/>
            <a:r>
              <a:rPr lang="en-US" sz="1814" b="1" dirty="0"/>
              <a:t>Genomic reduction allows for greater coverage and multiplexing of samples.</a:t>
            </a:r>
          </a:p>
          <a:p>
            <a:pPr algn="ctr"/>
            <a:endParaRPr lang="en-US" sz="1814" b="1" dirty="0"/>
          </a:p>
          <a:p>
            <a:pPr algn="ctr"/>
            <a:r>
              <a:rPr lang="en-US" sz="1814" b="1" dirty="0"/>
              <a:t>You can fine tune your depth of coverage needs and sample size </a:t>
            </a:r>
          </a:p>
          <a:p>
            <a:pPr algn="ctr"/>
            <a:r>
              <a:rPr lang="en-US" sz="1814" b="1" dirty="0"/>
              <a:t>with the reduction technique</a:t>
            </a:r>
            <a:endParaRPr lang="en-US" sz="1452" dirty="0"/>
          </a:p>
        </p:txBody>
      </p:sp>
      <p:sp>
        <p:nvSpPr>
          <p:cNvPr id="47" name="TextBox 46"/>
          <p:cNvSpPr txBox="1"/>
          <p:nvPr/>
        </p:nvSpPr>
        <p:spPr>
          <a:xfrm>
            <a:off x="8377199" y="3290746"/>
            <a:ext cx="1036909" cy="343620"/>
          </a:xfrm>
          <a:prstGeom prst="rect">
            <a:avLst/>
          </a:prstGeom>
          <a:noFill/>
        </p:spPr>
        <p:txBody>
          <a:bodyPr wrap="square" rtlCol="0">
            <a:spAutoFit/>
          </a:bodyPr>
          <a:lstStyle/>
          <a:p>
            <a:r>
              <a:rPr lang="en-US" sz="1633" dirty="0" err="1"/>
              <a:t>RADseq</a:t>
            </a:r>
            <a:endParaRPr lang="en-US" sz="1633" dirty="0"/>
          </a:p>
        </p:txBody>
      </p:sp>
      <p:sp>
        <p:nvSpPr>
          <p:cNvPr id="48" name="TextBox 47"/>
          <p:cNvSpPr txBox="1"/>
          <p:nvPr/>
        </p:nvSpPr>
        <p:spPr>
          <a:xfrm>
            <a:off x="8930218" y="5018928"/>
            <a:ext cx="1589927" cy="594906"/>
          </a:xfrm>
          <a:prstGeom prst="rect">
            <a:avLst/>
          </a:prstGeom>
          <a:noFill/>
        </p:spPr>
        <p:txBody>
          <a:bodyPr wrap="square" rtlCol="0">
            <a:spAutoFit/>
          </a:bodyPr>
          <a:lstStyle/>
          <a:p>
            <a:r>
              <a:rPr lang="en-US" sz="1633" dirty="0">
                <a:solidFill>
                  <a:srgbClr val="FF0000"/>
                </a:solidFill>
              </a:rPr>
              <a:t>Greater Multiplexing</a:t>
            </a:r>
          </a:p>
        </p:txBody>
      </p:sp>
      <p:sp>
        <p:nvSpPr>
          <p:cNvPr id="49" name="TextBox 48"/>
          <p:cNvSpPr txBox="1"/>
          <p:nvPr/>
        </p:nvSpPr>
        <p:spPr>
          <a:xfrm>
            <a:off x="5542982" y="1493437"/>
            <a:ext cx="1589927" cy="594906"/>
          </a:xfrm>
          <a:prstGeom prst="rect">
            <a:avLst/>
          </a:prstGeom>
          <a:noFill/>
        </p:spPr>
        <p:txBody>
          <a:bodyPr wrap="square" rtlCol="0">
            <a:spAutoFit/>
          </a:bodyPr>
          <a:lstStyle/>
          <a:p>
            <a:r>
              <a:rPr lang="en-US" sz="1633" dirty="0">
                <a:solidFill>
                  <a:srgbClr val="FF0000"/>
                </a:solidFill>
              </a:rPr>
              <a:t>Single Multiplexing</a:t>
            </a:r>
          </a:p>
        </p:txBody>
      </p:sp>
      <p:sp>
        <p:nvSpPr>
          <p:cNvPr id="3" name="TextBox 2">
            <a:extLst>
              <a:ext uri="{FF2B5EF4-FFF2-40B4-BE49-F238E27FC236}">
                <a16:creationId xmlns:a16="http://schemas.microsoft.com/office/drawing/2014/main" id="{C4DF6F6C-DEF2-4F45-8708-05A188237D07}"/>
              </a:ext>
            </a:extLst>
          </p:cNvPr>
          <p:cNvSpPr txBox="1"/>
          <p:nvPr/>
        </p:nvSpPr>
        <p:spPr>
          <a:xfrm>
            <a:off x="8069199" y="5658762"/>
            <a:ext cx="1828800" cy="369332"/>
          </a:xfrm>
          <a:prstGeom prst="rect">
            <a:avLst/>
          </a:prstGeom>
          <a:noFill/>
        </p:spPr>
        <p:txBody>
          <a:bodyPr wrap="square" rtlCol="0">
            <a:spAutoFit/>
          </a:bodyPr>
          <a:lstStyle/>
          <a:p>
            <a:r>
              <a:rPr lang="en-US" dirty="0"/>
              <a:t>Barcodes</a:t>
            </a:r>
          </a:p>
        </p:txBody>
      </p:sp>
      <p:sp>
        <p:nvSpPr>
          <p:cNvPr id="50" name="Rectangle 49">
            <a:extLst>
              <a:ext uri="{FF2B5EF4-FFF2-40B4-BE49-F238E27FC236}">
                <a16:creationId xmlns:a16="http://schemas.microsoft.com/office/drawing/2014/main" id="{607F930C-605C-E547-A980-0A255DF3B345}"/>
              </a:ext>
            </a:extLst>
          </p:cNvPr>
          <p:cNvSpPr/>
          <p:nvPr/>
        </p:nvSpPr>
        <p:spPr>
          <a:xfrm>
            <a:off x="6504264" y="2378819"/>
            <a:ext cx="754502" cy="343620"/>
          </a:xfrm>
          <a:prstGeom prst="rect">
            <a:avLst/>
          </a:prstGeom>
        </p:spPr>
        <p:txBody>
          <a:bodyPr wrap="none">
            <a:spAutoFit/>
          </a:bodyPr>
          <a:lstStyle/>
          <a:p>
            <a:r>
              <a:rPr lang="en-US" sz="1633" dirty="0"/>
              <a:t>Exome</a:t>
            </a:r>
          </a:p>
        </p:txBody>
      </p:sp>
      <p:sp>
        <p:nvSpPr>
          <p:cNvPr id="51" name="Rectangle 50">
            <a:extLst>
              <a:ext uri="{FF2B5EF4-FFF2-40B4-BE49-F238E27FC236}">
                <a16:creationId xmlns:a16="http://schemas.microsoft.com/office/drawing/2014/main" id="{B4238CEF-FACF-7249-9200-2D8D7BC5AD75}"/>
              </a:ext>
            </a:extLst>
          </p:cNvPr>
          <p:cNvSpPr/>
          <p:nvPr/>
        </p:nvSpPr>
        <p:spPr>
          <a:xfrm>
            <a:off x="7216783" y="2735701"/>
            <a:ext cx="554960" cy="343620"/>
          </a:xfrm>
          <a:prstGeom prst="rect">
            <a:avLst/>
          </a:prstGeom>
        </p:spPr>
        <p:txBody>
          <a:bodyPr wrap="none">
            <a:spAutoFit/>
          </a:bodyPr>
          <a:lstStyle/>
          <a:p>
            <a:r>
              <a:rPr lang="en-US" sz="1633" dirty="0"/>
              <a:t>RNA</a:t>
            </a:r>
          </a:p>
        </p:txBody>
      </p:sp>
    </p:spTree>
    <p:extLst>
      <p:ext uri="{BB962C8B-B14F-4D97-AF65-F5344CB8AC3E}">
        <p14:creationId xmlns:p14="http://schemas.microsoft.com/office/powerpoint/2010/main" val="17541110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77350" y="353172"/>
            <a:ext cx="7887528" cy="1325563"/>
          </a:xfrm>
        </p:spPr>
        <p:txBody>
          <a:bodyPr>
            <a:normAutofit/>
          </a:bodyPr>
          <a:lstStyle/>
          <a:p>
            <a:r>
              <a:rPr lang="en-US" sz="4355" dirty="0"/>
              <a:t>Sequencing Libraries : MLA-</a:t>
            </a:r>
            <a:r>
              <a:rPr lang="en-US" sz="4355" dirty="0" err="1"/>
              <a:t>seq</a:t>
            </a:r>
            <a:endParaRPr lang="en-US" sz="4355" dirty="0"/>
          </a:p>
        </p:txBody>
      </p:sp>
      <p:sp>
        <p:nvSpPr>
          <p:cNvPr id="3" name="Content Placeholder 2"/>
          <p:cNvSpPr>
            <a:spLocks noGrp="1"/>
          </p:cNvSpPr>
          <p:nvPr>
            <p:ph idx="1"/>
          </p:nvPr>
        </p:nvSpPr>
        <p:spPr>
          <a:xfrm>
            <a:off x="1720149" y="1469848"/>
            <a:ext cx="2259597" cy="3907696"/>
          </a:xfrm>
        </p:spPr>
        <p:txBody>
          <a:bodyPr>
            <a:normAutofit/>
          </a:bodyPr>
          <a:lstStyle/>
          <a:p>
            <a:pPr marL="0" indent="0">
              <a:buNone/>
            </a:pPr>
            <a:r>
              <a:rPr lang="en-US" sz="2903" dirty="0"/>
              <a:t>DNA-</a:t>
            </a:r>
            <a:r>
              <a:rPr lang="en-US" sz="2903" dirty="0" err="1"/>
              <a:t>seq</a:t>
            </a:r>
            <a:endParaRPr lang="en-US" sz="2903" dirty="0"/>
          </a:p>
          <a:p>
            <a:pPr marL="0" indent="0">
              <a:buNone/>
            </a:pPr>
            <a:r>
              <a:rPr lang="en-US" sz="2903" dirty="0"/>
              <a:t>RNA-</a:t>
            </a:r>
            <a:r>
              <a:rPr lang="en-US" sz="2903" dirty="0" err="1"/>
              <a:t>seq</a:t>
            </a:r>
            <a:endParaRPr lang="en-US" sz="2903" dirty="0"/>
          </a:p>
          <a:p>
            <a:pPr marL="0" indent="0">
              <a:buNone/>
            </a:pPr>
            <a:r>
              <a:rPr lang="en-US" sz="2903" dirty="0" err="1"/>
              <a:t>Amplicons</a:t>
            </a:r>
            <a:endParaRPr lang="en-US" sz="2903" dirty="0"/>
          </a:p>
          <a:p>
            <a:pPr marL="0" indent="0">
              <a:buNone/>
            </a:pPr>
            <a:r>
              <a:rPr lang="en-US" sz="2903" dirty="0" err="1"/>
              <a:t>CHiP-seq</a:t>
            </a:r>
            <a:endParaRPr lang="en-US" sz="2903" dirty="0"/>
          </a:p>
          <a:p>
            <a:pPr marL="0" indent="0">
              <a:buNone/>
            </a:pPr>
            <a:r>
              <a:rPr lang="en-US" sz="2903" dirty="0" err="1"/>
              <a:t>MeDiP-seq</a:t>
            </a:r>
            <a:endParaRPr lang="en-US" sz="2903" dirty="0"/>
          </a:p>
          <a:p>
            <a:pPr marL="0" indent="0">
              <a:buNone/>
            </a:pPr>
            <a:r>
              <a:rPr lang="en-US" sz="2903" dirty="0"/>
              <a:t>RAD-</a:t>
            </a:r>
            <a:r>
              <a:rPr lang="en-US" sz="2903" dirty="0" err="1"/>
              <a:t>seq</a:t>
            </a:r>
            <a:endParaRPr lang="en-US" sz="2903" dirty="0"/>
          </a:p>
          <a:p>
            <a:pPr marL="0" indent="0">
              <a:buNone/>
            </a:pPr>
            <a:r>
              <a:rPr lang="en-US" sz="2903" dirty="0" err="1"/>
              <a:t>ddRAD-seq</a:t>
            </a:r>
            <a:endParaRPr lang="en-US" sz="2903" dirty="0"/>
          </a:p>
        </p:txBody>
      </p:sp>
      <p:sp>
        <p:nvSpPr>
          <p:cNvPr id="4" name="Content Placeholder 2"/>
          <p:cNvSpPr txBox="1">
            <a:spLocks/>
          </p:cNvSpPr>
          <p:nvPr/>
        </p:nvSpPr>
        <p:spPr bwMode="auto">
          <a:xfrm>
            <a:off x="3791422" y="1469847"/>
            <a:ext cx="2259597" cy="5190305"/>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0" tIns="25604" rIns="0" bIns="0" numCol="1" anchor="t" anchorCtr="0" compatLnSpc="1">
            <a:prstTxWarp prst="textNoShape">
              <a:avLst/>
            </a:prstTxWarp>
          </a:bodyPr>
          <a:lstStyle>
            <a:lvl1pPr marL="342900" indent="-342900" algn="l" defTabSz="449263" rtl="0" eaLnBrk="0" fontAlgn="base" hangingPunct="0">
              <a:lnSpc>
                <a:spcPct val="93000"/>
              </a:lnSpc>
              <a:spcBef>
                <a:spcPct val="0"/>
              </a:spcBef>
              <a:spcAft>
                <a:spcPts val="1425"/>
              </a:spcAft>
              <a:buClr>
                <a:srgbClr val="000000"/>
              </a:buClr>
              <a:buSzPct val="100000"/>
              <a:buFont typeface="Times New Roman" charset="0"/>
              <a:defRPr sz="3200">
                <a:solidFill>
                  <a:srgbClr val="000000"/>
                </a:solidFill>
                <a:latin typeface="+mn-lt"/>
                <a:ea typeface="ＭＳ Ｐゴシック" charset="0"/>
                <a:cs typeface="+mn-cs"/>
              </a:defRPr>
            </a:lvl1pPr>
            <a:lvl2pPr marL="914400" indent="-457200" algn="l" defTabSz="449263" rtl="0" eaLnBrk="0" fontAlgn="base" hangingPunct="0">
              <a:lnSpc>
                <a:spcPct val="93000"/>
              </a:lnSpc>
              <a:spcBef>
                <a:spcPct val="0"/>
              </a:spcBef>
              <a:spcAft>
                <a:spcPts val="1138"/>
              </a:spcAft>
              <a:buClr>
                <a:srgbClr val="152E55"/>
              </a:buClr>
              <a:buSzPct val="100000"/>
              <a:buFont typeface="Wingdings" charset="2"/>
              <a:buChar char="§"/>
              <a:defRPr sz="2800">
                <a:solidFill>
                  <a:srgbClr val="000000"/>
                </a:solidFill>
                <a:latin typeface="+mn-lt"/>
                <a:ea typeface="+mn-ea"/>
                <a:cs typeface="+mn-cs"/>
              </a:defRPr>
            </a:lvl2pPr>
            <a:lvl3pPr marL="1257300" indent="-342900" algn="l" defTabSz="449263" rtl="0" eaLnBrk="0" fontAlgn="base" hangingPunct="0">
              <a:lnSpc>
                <a:spcPct val="93000"/>
              </a:lnSpc>
              <a:spcBef>
                <a:spcPct val="0"/>
              </a:spcBef>
              <a:spcAft>
                <a:spcPts val="850"/>
              </a:spcAft>
              <a:buClr>
                <a:srgbClr val="BC8609"/>
              </a:buClr>
              <a:buSzPct val="100000"/>
              <a:buFont typeface="Arial"/>
              <a:buChar char="•"/>
              <a:defRPr sz="2400">
                <a:solidFill>
                  <a:srgbClr val="000000"/>
                </a:solidFill>
                <a:latin typeface="+mn-lt"/>
                <a:ea typeface="+mn-ea"/>
                <a:cs typeface="+mn-cs"/>
              </a:defRPr>
            </a:lvl3pPr>
            <a:lvl4pPr marL="1714500" indent="-342900" algn="l" defTabSz="449263" rtl="0" eaLnBrk="0" fontAlgn="base" hangingPunct="0">
              <a:lnSpc>
                <a:spcPct val="93000"/>
              </a:lnSpc>
              <a:spcBef>
                <a:spcPct val="0"/>
              </a:spcBef>
              <a:spcAft>
                <a:spcPts val="575"/>
              </a:spcAft>
              <a:buClr>
                <a:srgbClr val="152E55"/>
              </a:buClr>
              <a:buSzPct val="100000"/>
              <a:buFont typeface="Wingdings" charset="2"/>
              <a:buChar char="§"/>
              <a:defRPr sz="2000">
                <a:solidFill>
                  <a:srgbClr val="000000"/>
                </a:solidFill>
                <a:latin typeface="+mn-lt"/>
                <a:ea typeface="+mn-ea"/>
                <a:cs typeface="+mn-cs"/>
              </a:defRPr>
            </a:lvl4pPr>
            <a:lvl5pPr marL="2171700" indent="-342900" algn="l" defTabSz="449263" rtl="0" eaLnBrk="0" fontAlgn="base" hangingPunct="0">
              <a:lnSpc>
                <a:spcPct val="93000"/>
              </a:lnSpc>
              <a:spcBef>
                <a:spcPct val="0"/>
              </a:spcBef>
              <a:spcAft>
                <a:spcPts val="288"/>
              </a:spcAft>
              <a:buClr>
                <a:srgbClr val="BC8609"/>
              </a:buClr>
              <a:buSzPct val="100000"/>
              <a:buFont typeface="Arial"/>
              <a:buChar char="•"/>
              <a:defRPr sz="2000">
                <a:solidFill>
                  <a:srgbClr val="000000"/>
                </a:solidFill>
                <a:latin typeface="+mn-lt"/>
                <a:ea typeface="+mn-ea"/>
                <a:cs typeface="+mn-cs"/>
              </a:defRPr>
            </a:lvl5pPr>
            <a:lvl6pPr marL="2514600" indent="-228600" algn="l" defTabSz="449263" rtl="0" fontAlgn="base" hangingPunct="0">
              <a:lnSpc>
                <a:spcPct val="93000"/>
              </a:lnSpc>
              <a:spcBef>
                <a:spcPct val="0"/>
              </a:spcBef>
              <a:spcAft>
                <a:spcPts val="288"/>
              </a:spcAft>
              <a:buClr>
                <a:srgbClr val="000000"/>
              </a:buClr>
              <a:buSzPct val="100000"/>
              <a:buFont typeface="Times New Roman" charset="0"/>
              <a:defRPr sz="2000">
                <a:solidFill>
                  <a:srgbClr val="000000"/>
                </a:solidFill>
                <a:latin typeface="+mn-lt"/>
                <a:ea typeface="+mn-ea"/>
                <a:cs typeface="+mn-cs"/>
              </a:defRPr>
            </a:lvl6pPr>
            <a:lvl7pPr marL="2971800" indent="-228600" algn="l" defTabSz="449263" rtl="0" fontAlgn="base" hangingPunct="0">
              <a:lnSpc>
                <a:spcPct val="93000"/>
              </a:lnSpc>
              <a:spcBef>
                <a:spcPct val="0"/>
              </a:spcBef>
              <a:spcAft>
                <a:spcPts val="288"/>
              </a:spcAft>
              <a:buClr>
                <a:srgbClr val="000000"/>
              </a:buClr>
              <a:buSzPct val="100000"/>
              <a:buFont typeface="Times New Roman" charset="0"/>
              <a:defRPr sz="2000">
                <a:solidFill>
                  <a:srgbClr val="000000"/>
                </a:solidFill>
                <a:latin typeface="+mn-lt"/>
                <a:ea typeface="+mn-ea"/>
                <a:cs typeface="+mn-cs"/>
              </a:defRPr>
            </a:lvl7pPr>
            <a:lvl8pPr marL="3429000" indent="-228600" algn="l" defTabSz="449263" rtl="0" fontAlgn="base" hangingPunct="0">
              <a:lnSpc>
                <a:spcPct val="93000"/>
              </a:lnSpc>
              <a:spcBef>
                <a:spcPct val="0"/>
              </a:spcBef>
              <a:spcAft>
                <a:spcPts val="288"/>
              </a:spcAft>
              <a:buClr>
                <a:srgbClr val="000000"/>
              </a:buClr>
              <a:buSzPct val="100000"/>
              <a:buFont typeface="Times New Roman" charset="0"/>
              <a:defRPr sz="2000">
                <a:solidFill>
                  <a:srgbClr val="000000"/>
                </a:solidFill>
                <a:latin typeface="+mn-lt"/>
                <a:ea typeface="+mn-ea"/>
                <a:cs typeface="+mn-cs"/>
              </a:defRPr>
            </a:lvl8pPr>
            <a:lvl9pPr marL="3886200" indent="-228600" algn="l" defTabSz="449263" rtl="0" fontAlgn="base" hangingPunct="0">
              <a:lnSpc>
                <a:spcPct val="93000"/>
              </a:lnSpc>
              <a:spcBef>
                <a:spcPct val="0"/>
              </a:spcBef>
              <a:spcAft>
                <a:spcPts val="288"/>
              </a:spcAft>
              <a:buClr>
                <a:srgbClr val="000000"/>
              </a:buClr>
              <a:buSzPct val="100000"/>
              <a:buFont typeface="Times New Roman" charset="0"/>
              <a:defRPr sz="2000">
                <a:solidFill>
                  <a:srgbClr val="000000"/>
                </a:solidFill>
                <a:latin typeface="+mn-lt"/>
                <a:ea typeface="+mn-ea"/>
                <a:cs typeface="+mn-cs"/>
              </a:defRPr>
            </a:lvl9pPr>
          </a:lstStyle>
          <a:p>
            <a:r>
              <a:rPr lang="en-US" sz="2903" dirty="0" err="1"/>
              <a:t>DNase-seq</a:t>
            </a:r>
            <a:endParaRPr lang="en-US" sz="2903" dirty="0"/>
          </a:p>
          <a:p>
            <a:r>
              <a:rPr lang="en-US" sz="2903" dirty="0"/>
              <a:t>ATAC-</a:t>
            </a:r>
            <a:r>
              <a:rPr lang="en-US" sz="2903" dirty="0" err="1"/>
              <a:t>seq</a:t>
            </a:r>
            <a:endParaRPr lang="en-US" sz="2903" dirty="0"/>
          </a:p>
          <a:p>
            <a:r>
              <a:rPr lang="en-US" sz="2903" dirty="0" err="1"/>
              <a:t>MNase-seq</a:t>
            </a:r>
            <a:endParaRPr lang="en-US" sz="2903" dirty="0"/>
          </a:p>
          <a:p>
            <a:r>
              <a:rPr lang="en-US" sz="2903" dirty="0"/>
              <a:t>FAIRE-</a:t>
            </a:r>
            <a:r>
              <a:rPr lang="en-US" sz="2903" dirty="0" err="1"/>
              <a:t>seq</a:t>
            </a:r>
            <a:endParaRPr lang="en-US" sz="2903" dirty="0"/>
          </a:p>
          <a:p>
            <a:r>
              <a:rPr lang="en-US" sz="2903" dirty="0"/>
              <a:t>Ribose-</a:t>
            </a:r>
            <a:r>
              <a:rPr lang="en-US" sz="2903" dirty="0" err="1"/>
              <a:t>seq</a:t>
            </a:r>
            <a:endParaRPr lang="en-US" sz="2903" dirty="0"/>
          </a:p>
          <a:p>
            <a:r>
              <a:rPr lang="en-US" sz="2903" dirty="0" err="1"/>
              <a:t>smRNA-seq</a:t>
            </a:r>
            <a:endParaRPr lang="en-US" sz="2903" dirty="0"/>
          </a:p>
        </p:txBody>
      </p:sp>
      <p:sp>
        <p:nvSpPr>
          <p:cNvPr id="5" name="Content Placeholder 2"/>
          <p:cNvSpPr txBox="1">
            <a:spLocks/>
          </p:cNvSpPr>
          <p:nvPr/>
        </p:nvSpPr>
        <p:spPr bwMode="auto">
          <a:xfrm>
            <a:off x="5862695" y="1469845"/>
            <a:ext cx="2259597" cy="4733777"/>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0" tIns="25604" rIns="0" bIns="0" numCol="1" anchor="t" anchorCtr="0" compatLnSpc="1">
            <a:prstTxWarp prst="textNoShape">
              <a:avLst/>
            </a:prstTxWarp>
          </a:bodyPr>
          <a:lstStyle>
            <a:lvl1pPr marL="342900" indent="-342900" algn="l" defTabSz="449263" rtl="0" eaLnBrk="0" fontAlgn="base" hangingPunct="0">
              <a:lnSpc>
                <a:spcPct val="93000"/>
              </a:lnSpc>
              <a:spcBef>
                <a:spcPct val="0"/>
              </a:spcBef>
              <a:spcAft>
                <a:spcPts val="1425"/>
              </a:spcAft>
              <a:buClr>
                <a:srgbClr val="000000"/>
              </a:buClr>
              <a:buSzPct val="100000"/>
              <a:buFont typeface="Times New Roman" charset="0"/>
              <a:defRPr sz="3200">
                <a:solidFill>
                  <a:srgbClr val="000000"/>
                </a:solidFill>
                <a:latin typeface="+mn-lt"/>
                <a:ea typeface="ＭＳ Ｐゴシック" charset="0"/>
                <a:cs typeface="+mn-cs"/>
              </a:defRPr>
            </a:lvl1pPr>
            <a:lvl2pPr marL="914400" indent="-457200" algn="l" defTabSz="449263" rtl="0" eaLnBrk="0" fontAlgn="base" hangingPunct="0">
              <a:lnSpc>
                <a:spcPct val="93000"/>
              </a:lnSpc>
              <a:spcBef>
                <a:spcPct val="0"/>
              </a:spcBef>
              <a:spcAft>
                <a:spcPts val="1138"/>
              </a:spcAft>
              <a:buClr>
                <a:srgbClr val="152E55"/>
              </a:buClr>
              <a:buSzPct val="100000"/>
              <a:buFont typeface="Wingdings" charset="2"/>
              <a:buChar char="§"/>
              <a:defRPr sz="2800">
                <a:solidFill>
                  <a:srgbClr val="000000"/>
                </a:solidFill>
                <a:latin typeface="+mn-lt"/>
                <a:ea typeface="+mn-ea"/>
                <a:cs typeface="+mn-cs"/>
              </a:defRPr>
            </a:lvl2pPr>
            <a:lvl3pPr marL="1257300" indent="-342900" algn="l" defTabSz="449263" rtl="0" eaLnBrk="0" fontAlgn="base" hangingPunct="0">
              <a:lnSpc>
                <a:spcPct val="93000"/>
              </a:lnSpc>
              <a:spcBef>
                <a:spcPct val="0"/>
              </a:spcBef>
              <a:spcAft>
                <a:spcPts val="850"/>
              </a:spcAft>
              <a:buClr>
                <a:srgbClr val="BC8609"/>
              </a:buClr>
              <a:buSzPct val="100000"/>
              <a:buFont typeface="Arial"/>
              <a:buChar char="•"/>
              <a:defRPr sz="2400">
                <a:solidFill>
                  <a:srgbClr val="000000"/>
                </a:solidFill>
                <a:latin typeface="+mn-lt"/>
                <a:ea typeface="+mn-ea"/>
                <a:cs typeface="+mn-cs"/>
              </a:defRPr>
            </a:lvl3pPr>
            <a:lvl4pPr marL="1714500" indent="-342900" algn="l" defTabSz="449263" rtl="0" eaLnBrk="0" fontAlgn="base" hangingPunct="0">
              <a:lnSpc>
                <a:spcPct val="93000"/>
              </a:lnSpc>
              <a:spcBef>
                <a:spcPct val="0"/>
              </a:spcBef>
              <a:spcAft>
                <a:spcPts val="575"/>
              </a:spcAft>
              <a:buClr>
                <a:srgbClr val="152E55"/>
              </a:buClr>
              <a:buSzPct val="100000"/>
              <a:buFont typeface="Wingdings" charset="2"/>
              <a:buChar char="§"/>
              <a:defRPr sz="2000">
                <a:solidFill>
                  <a:srgbClr val="000000"/>
                </a:solidFill>
                <a:latin typeface="+mn-lt"/>
                <a:ea typeface="+mn-ea"/>
                <a:cs typeface="+mn-cs"/>
              </a:defRPr>
            </a:lvl4pPr>
            <a:lvl5pPr marL="2171700" indent="-342900" algn="l" defTabSz="449263" rtl="0" eaLnBrk="0" fontAlgn="base" hangingPunct="0">
              <a:lnSpc>
                <a:spcPct val="93000"/>
              </a:lnSpc>
              <a:spcBef>
                <a:spcPct val="0"/>
              </a:spcBef>
              <a:spcAft>
                <a:spcPts val="288"/>
              </a:spcAft>
              <a:buClr>
                <a:srgbClr val="BC8609"/>
              </a:buClr>
              <a:buSzPct val="100000"/>
              <a:buFont typeface="Arial"/>
              <a:buChar char="•"/>
              <a:defRPr sz="2000">
                <a:solidFill>
                  <a:srgbClr val="000000"/>
                </a:solidFill>
                <a:latin typeface="+mn-lt"/>
                <a:ea typeface="+mn-ea"/>
                <a:cs typeface="+mn-cs"/>
              </a:defRPr>
            </a:lvl5pPr>
            <a:lvl6pPr marL="2514600" indent="-228600" algn="l" defTabSz="449263" rtl="0" fontAlgn="base" hangingPunct="0">
              <a:lnSpc>
                <a:spcPct val="93000"/>
              </a:lnSpc>
              <a:spcBef>
                <a:spcPct val="0"/>
              </a:spcBef>
              <a:spcAft>
                <a:spcPts val="288"/>
              </a:spcAft>
              <a:buClr>
                <a:srgbClr val="000000"/>
              </a:buClr>
              <a:buSzPct val="100000"/>
              <a:buFont typeface="Times New Roman" charset="0"/>
              <a:defRPr sz="2000">
                <a:solidFill>
                  <a:srgbClr val="000000"/>
                </a:solidFill>
                <a:latin typeface="+mn-lt"/>
                <a:ea typeface="+mn-ea"/>
                <a:cs typeface="+mn-cs"/>
              </a:defRPr>
            </a:lvl6pPr>
            <a:lvl7pPr marL="2971800" indent="-228600" algn="l" defTabSz="449263" rtl="0" fontAlgn="base" hangingPunct="0">
              <a:lnSpc>
                <a:spcPct val="93000"/>
              </a:lnSpc>
              <a:spcBef>
                <a:spcPct val="0"/>
              </a:spcBef>
              <a:spcAft>
                <a:spcPts val="288"/>
              </a:spcAft>
              <a:buClr>
                <a:srgbClr val="000000"/>
              </a:buClr>
              <a:buSzPct val="100000"/>
              <a:buFont typeface="Times New Roman" charset="0"/>
              <a:defRPr sz="2000">
                <a:solidFill>
                  <a:srgbClr val="000000"/>
                </a:solidFill>
                <a:latin typeface="+mn-lt"/>
                <a:ea typeface="+mn-ea"/>
                <a:cs typeface="+mn-cs"/>
              </a:defRPr>
            </a:lvl7pPr>
            <a:lvl8pPr marL="3429000" indent="-228600" algn="l" defTabSz="449263" rtl="0" fontAlgn="base" hangingPunct="0">
              <a:lnSpc>
                <a:spcPct val="93000"/>
              </a:lnSpc>
              <a:spcBef>
                <a:spcPct val="0"/>
              </a:spcBef>
              <a:spcAft>
                <a:spcPts val="288"/>
              </a:spcAft>
              <a:buClr>
                <a:srgbClr val="000000"/>
              </a:buClr>
              <a:buSzPct val="100000"/>
              <a:buFont typeface="Times New Roman" charset="0"/>
              <a:defRPr sz="2000">
                <a:solidFill>
                  <a:srgbClr val="000000"/>
                </a:solidFill>
                <a:latin typeface="+mn-lt"/>
                <a:ea typeface="+mn-ea"/>
                <a:cs typeface="+mn-cs"/>
              </a:defRPr>
            </a:lvl8pPr>
            <a:lvl9pPr marL="3886200" indent="-228600" algn="l" defTabSz="449263" rtl="0" fontAlgn="base" hangingPunct="0">
              <a:lnSpc>
                <a:spcPct val="93000"/>
              </a:lnSpc>
              <a:spcBef>
                <a:spcPct val="0"/>
              </a:spcBef>
              <a:spcAft>
                <a:spcPts val="288"/>
              </a:spcAft>
              <a:buClr>
                <a:srgbClr val="000000"/>
              </a:buClr>
              <a:buSzPct val="100000"/>
              <a:buFont typeface="Times New Roman" charset="0"/>
              <a:defRPr sz="2000">
                <a:solidFill>
                  <a:srgbClr val="000000"/>
                </a:solidFill>
                <a:latin typeface="+mn-lt"/>
                <a:ea typeface="+mn-ea"/>
                <a:cs typeface="+mn-cs"/>
              </a:defRPr>
            </a:lvl9pPr>
          </a:lstStyle>
          <a:p>
            <a:r>
              <a:rPr lang="en-US" sz="2903" dirty="0" err="1"/>
              <a:t>tagRNA-seq</a:t>
            </a:r>
            <a:endParaRPr lang="en-US" sz="2903" dirty="0"/>
          </a:p>
          <a:p>
            <a:r>
              <a:rPr lang="en-US" sz="2903" dirty="0"/>
              <a:t>PAT-</a:t>
            </a:r>
            <a:r>
              <a:rPr lang="en-US" sz="2903" dirty="0" err="1"/>
              <a:t>seq</a:t>
            </a:r>
            <a:endParaRPr lang="en-US" sz="2903" dirty="0"/>
          </a:p>
          <a:p>
            <a:r>
              <a:rPr lang="en-US" sz="2903" dirty="0"/>
              <a:t>Structure-</a:t>
            </a:r>
            <a:r>
              <a:rPr lang="en-US" sz="2903" dirty="0" err="1"/>
              <a:t>seq</a:t>
            </a:r>
            <a:endParaRPr lang="en-US" sz="2903" dirty="0"/>
          </a:p>
          <a:p>
            <a:r>
              <a:rPr lang="en-US" sz="2903" dirty="0"/>
              <a:t>MPE-</a:t>
            </a:r>
            <a:r>
              <a:rPr lang="en-US" sz="2903" dirty="0" err="1"/>
              <a:t>seq</a:t>
            </a:r>
            <a:endParaRPr lang="en-US" sz="2903" dirty="0"/>
          </a:p>
          <a:p>
            <a:r>
              <a:rPr lang="en-US" sz="2903" dirty="0"/>
              <a:t>STARR-</a:t>
            </a:r>
            <a:r>
              <a:rPr lang="en-US" sz="2903" dirty="0" err="1"/>
              <a:t>seq</a:t>
            </a:r>
            <a:endParaRPr lang="en-US" sz="2903" dirty="0"/>
          </a:p>
          <a:p>
            <a:r>
              <a:rPr lang="en-US" sz="2903" dirty="0"/>
              <a:t>Mod-</a:t>
            </a:r>
            <a:r>
              <a:rPr lang="en-US" sz="2903" dirty="0" err="1"/>
              <a:t>seq</a:t>
            </a:r>
            <a:endParaRPr lang="en-US" sz="2903" dirty="0"/>
          </a:p>
        </p:txBody>
      </p:sp>
      <p:pic>
        <p:nvPicPr>
          <p:cNvPr id="7" name="Picture 6">
            <a:extLst>
              <a:ext uri="{FF2B5EF4-FFF2-40B4-BE49-F238E27FC236}">
                <a16:creationId xmlns:a16="http://schemas.microsoft.com/office/drawing/2014/main" id="{E60AB59B-B9CB-A147-82E9-B3A275C779BB}"/>
              </a:ext>
            </a:extLst>
          </p:cNvPr>
          <p:cNvPicPr>
            <a:picLocks noChangeAspect="1"/>
          </p:cNvPicPr>
          <p:nvPr/>
        </p:nvPicPr>
        <p:blipFill>
          <a:blip r:embed="rId2"/>
          <a:stretch>
            <a:fillRect/>
          </a:stretch>
        </p:blipFill>
        <p:spPr>
          <a:xfrm>
            <a:off x="1768149" y="5417915"/>
            <a:ext cx="8705929" cy="1116675"/>
          </a:xfrm>
          <a:prstGeom prst="rect">
            <a:avLst/>
          </a:prstGeom>
        </p:spPr>
      </p:pic>
      <p:sp>
        <p:nvSpPr>
          <p:cNvPr id="8" name="Content Placeholder 2">
            <a:extLst>
              <a:ext uri="{FF2B5EF4-FFF2-40B4-BE49-F238E27FC236}">
                <a16:creationId xmlns:a16="http://schemas.microsoft.com/office/drawing/2014/main" id="{D178A65D-5BA5-9644-A7EE-6E215C16E2C5}"/>
              </a:ext>
            </a:extLst>
          </p:cNvPr>
          <p:cNvSpPr txBox="1">
            <a:spLocks/>
          </p:cNvSpPr>
          <p:nvPr/>
        </p:nvSpPr>
        <p:spPr bwMode="auto">
          <a:xfrm>
            <a:off x="8122292" y="1469844"/>
            <a:ext cx="2259597" cy="4733777"/>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0" tIns="25604" rIns="0" bIns="0" numCol="1" anchor="t" anchorCtr="0" compatLnSpc="1">
            <a:prstTxWarp prst="textNoShape">
              <a:avLst/>
            </a:prstTxWarp>
          </a:bodyPr>
          <a:lstStyle>
            <a:lvl1pPr marL="342900" indent="-342900" algn="l" defTabSz="449263" rtl="0" eaLnBrk="0" fontAlgn="base" hangingPunct="0">
              <a:lnSpc>
                <a:spcPct val="93000"/>
              </a:lnSpc>
              <a:spcBef>
                <a:spcPct val="0"/>
              </a:spcBef>
              <a:spcAft>
                <a:spcPts val="1425"/>
              </a:spcAft>
              <a:buClr>
                <a:srgbClr val="000000"/>
              </a:buClr>
              <a:buSzPct val="100000"/>
              <a:buFont typeface="Times New Roman" charset="0"/>
              <a:defRPr sz="3200">
                <a:solidFill>
                  <a:srgbClr val="000000"/>
                </a:solidFill>
                <a:latin typeface="+mn-lt"/>
                <a:ea typeface="ＭＳ Ｐゴシック" charset="0"/>
                <a:cs typeface="+mn-cs"/>
              </a:defRPr>
            </a:lvl1pPr>
            <a:lvl2pPr marL="914400" indent="-457200" algn="l" defTabSz="449263" rtl="0" eaLnBrk="0" fontAlgn="base" hangingPunct="0">
              <a:lnSpc>
                <a:spcPct val="93000"/>
              </a:lnSpc>
              <a:spcBef>
                <a:spcPct val="0"/>
              </a:spcBef>
              <a:spcAft>
                <a:spcPts val="1138"/>
              </a:spcAft>
              <a:buClr>
                <a:srgbClr val="152E55"/>
              </a:buClr>
              <a:buSzPct val="100000"/>
              <a:buFont typeface="Wingdings" charset="2"/>
              <a:buChar char="§"/>
              <a:defRPr sz="2800">
                <a:solidFill>
                  <a:srgbClr val="000000"/>
                </a:solidFill>
                <a:latin typeface="+mn-lt"/>
                <a:ea typeface="+mn-ea"/>
                <a:cs typeface="+mn-cs"/>
              </a:defRPr>
            </a:lvl2pPr>
            <a:lvl3pPr marL="1257300" indent="-342900" algn="l" defTabSz="449263" rtl="0" eaLnBrk="0" fontAlgn="base" hangingPunct="0">
              <a:lnSpc>
                <a:spcPct val="93000"/>
              </a:lnSpc>
              <a:spcBef>
                <a:spcPct val="0"/>
              </a:spcBef>
              <a:spcAft>
                <a:spcPts val="850"/>
              </a:spcAft>
              <a:buClr>
                <a:srgbClr val="BC8609"/>
              </a:buClr>
              <a:buSzPct val="100000"/>
              <a:buFont typeface="Arial"/>
              <a:buChar char="•"/>
              <a:defRPr sz="2400">
                <a:solidFill>
                  <a:srgbClr val="000000"/>
                </a:solidFill>
                <a:latin typeface="+mn-lt"/>
                <a:ea typeface="+mn-ea"/>
                <a:cs typeface="+mn-cs"/>
              </a:defRPr>
            </a:lvl3pPr>
            <a:lvl4pPr marL="1714500" indent="-342900" algn="l" defTabSz="449263" rtl="0" eaLnBrk="0" fontAlgn="base" hangingPunct="0">
              <a:lnSpc>
                <a:spcPct val="93000"/>
              </a:lnSpc>
              <a:spcBef>
                <a:spcPct val="0"/>
              </a:spcBef>
              <a:spcAft>
                <a:spcPts val="575"/>
              </a:spcAft>
              <a:buClr>
                <a:srgbClr val="152E55"/>
              </a:buClr>
              <a:buSzPct val="100000"/>
              <a:buFont typeface="Wingdings" charset="2"/>
              <a:buChar char="§"/>
              <a:defRPr sz="2000">
                <a:solidFill>
                  <a:srgbClr val="000000"/>
                </a:solidFill>
                <a:latin typeface="+mn-lt"/>
                <a:ea typeface="+mn-ea"/>
                <a:cs typeface="+mn-cs"/>
              </a:defRPr>
            </a:lvl4pPr>
            <a:lvl5pPr marL="2171700" indent="-342900" algn="l" defTabSz="449263" rtl="0" eaLnBrk="0" fontAlgn="base" hangingPunct="0">
              <a:lnSpc>
                <a:spcPct val="93000"/>
              </a:lnSpc>
              <a:spcBef>
                <a:spcPct val="0"/>
              </a:spcBef>
              <a:spcAft>
                <a:spcPts val="288"/>
              </a:spcAft>
              <a:buClr>
                <a:srgbClr val="BC8609"/>
              </a:buClr>
              <a:buSzPct val="100000"/>
              <a:buFont typeface="Arial"/>
              <a:buChar char="•"/>
              <a:defRPr sz="2000">
                <a:solidFill>
                  <a:srgbClr val="000000"/>
                </a:solidFill>
                <a:latin typeface="+mn-lt"/>
                <a:ea typeface="+mn-ea"/>
                <a:cs typeface="+mn-cs"/>
              </a:defRPr>
            </a:lvl5pPr>
            <a:lvl6pPr marL="2514600" indent="-228600" algn="l" defTabSz="449263" rtl="0" fontAlgn="base" hangingPunct="0">
              <a:lnSpc>
                <a:spcPct val="93000"/>
              </a:lnSpc>
              <a:spcBef>
                <a:spcPct val="0"/>
              </a:spcBef>
              <a:spcAft>
                <a:spcPts val="288"/>
              </a:spcAft>
              <a:buClr>
                <a:srgbClr val="000000"/>
              </a:buClr>
              <a:buSzPct val="100000"/>
              <a:buFont typeface="Times New Roman" charset="0"/>
              <a:defRPr sz="2000">
                <a:solidFill>
                  <a:srgbClr val="000000"/>
                </a:solidFill>
                <a:latin typeface="+mn-lt"/>
                <a:ea typeface="+mn-ea"/>
                <a:cs typeface="+mn-cs"/>
              </a:defRPr>
            </a:lvl6pPr>
            <a:lvl7pPr marL="2971800" indent="-228600" algn="l" defTabSz="449263" rtl="0" fontAlgn="base" hangingPunct="0">
              <a:lnSpc>
                <a:spcPct val="93000"/>
              </a:lnSpc>
              <a:spcBef>
                <a:spcPct val="0"/>
              </a:spcBef>
              <a:spcAft>
                <a:spcPts val="288"/>
              </a:spcAft>
              <a:buClr>
                <a:srgbClr val="000000"/>
              </a:buClr>
              <a:buSzPct val="100000"/>
              <a:buFont typeface="Times New Roman" charset="0"/>
              <a:defRPr sz="2000">
                <a:solidFill>
                  <a:srgbClr val="000000"/>
                </a:solidFill>
                <a:latin typeface="+mn-lt"/>
                <a:ea typeface="+mn-ea"/>
                <a:cs typeface="+mn-cs"/>
              </a:defRPr>
            </a:lvl7pPr>
            <a:lvl8pPr marL="3429000" indent="-228600" algn="l" defTabSz="449263" rtl="0" fontAlgn="base" hangingPunct="0">
              <a:lnSpc>
                <a:spcPct val="93000"/>
              </a:lnSpc>
              <a:spcBef>
                <a:spcPct val="0"/>
              </a:spcBef>
              <a:spcAft>
                <a:spcPts val="288"/>
              </a:spcAft>
              <a:buClr>
                <a:srgbClr val="000000"/>
              </a:buClr>
              <a:buSzPct val="100000"/>
              <a:buFont typeface="Times New Roman" charset="0"/>
              <a:defRPr sz="2000">
                <a:solidFill>
                  <a:srgbClr val="000000"/>
                </a:solidFill>
                <a:latin typeface="+mn-lt"/>
                <a:ea typeface="+mn-ea"/>
                <a:cs typeface="+mn-cs"/>
              </a:defRPr>
            </a:lvl8pPr>
            <a:lvl9pPr marL="3886200" indent="-228600" algn="l" defTabSz="449263" rtl="0" fontAlgn="base" hangingPunct="0">
              <a:lnSpc>
                <a:spcPct val="93000"/>
              </a:lnSpc>
              <a:spcBef>
                <a:spcPct val="0"/>
              </a:spcBef>
              <a:spcAft>
                <a:spcPts val="288"/>
              </a:spcAft>
              <a:buClr>
                <a:srgbClr val="000000"/>
              </a:buClr>
              <a:buSzPct val="100000"/>
              <a:buFont typeface="Times New Roman" charset="0"/>
              <a:defRPr sz="2000">
                <a:solidFill>
                  <a:srgbClr val="000000"/>
                </a:solidFill>
                <a:latin typeface="+mn-lt"/>
                <a:ea typeface="+mn-ea"/>
                <a:cs typeface="+mn-cs"/>
              </a:defRPr>
            </a:lvl9pPr>
          </a:lstStyle>
          <a:p>
            <a:r>
              <a:rPr lang="en-US" sz="2903" dirty="0" err="1"/>
              <a:t>EnD-seq</a:t>
            </a:r>
            <a:endParaRPr lang="en-US" sz="2903" dirty="0"/>
          </a:p>
          <a:p>
            <a:r>
              <a:rPr lang="en-US" sz="2903" dirty="0"/>
              <a:t>Pool-</a:t>
            </a:r>
            <a:r>
              <a:rPr lang="en-US" sz="2903" dirty="0" err="1"/>
              <a:t>seq</a:t>
            </a:r>
            <a:endParaRPr lang="en-US" sz="2903" dirty="0"/>
          </a:p>
          <a:p>
            <a:r>
              <a:rPr lang="en-US" sz="2903" dirty="0"/>
              <a:t>G&amp;T-</a:t>
            </a:r>
            <a:r>
              <a:rPr lang="en-US" sz="2903" dirty="0" err="1"/>
              <a:t>seq</a:t>
            </a:r>
            <a:endParaRPr lang="en-US" sz="2903" dirty="0"/>
          </a:p>
          <a:p>
            <a:r>
              <a:rPr lang="en-US" sz="2903" dirty="0"/>
              <a:t>Tn-</a:t>
            </a:r>
            <a:r>
              <a:rPr lang="en-US" sz="2903" dirty="0" err="1"/>
              <a:t>Seq</a:t>
            </a:r>
            <a:endParaRPr lang="en-US" sz="2903" dirty="0"/>
          </a:p>
          <a:p>
            <a:r>
              <a:rPr lang="en-US" sz="2903" dirty="0" err="1"/>
              <a:t>BrAD-seq</a:t>
            </a:r>
            <a:endParaRPr lang="en-US" sz="2903" dirty="0"/>
          </a:p>
          <a:p>
            <a:r>
              <a:rPr lang="en-US" sz="2903" dirty="0"/>
              <a:t>SLAF-</a:t>
            </a:r>
            <a:r>
              <a:rPr lang="en-US" sz="2903" dirty="0" err="1"/>
              <a:t>seq</a:t>
            </a:r>
            <a:endParaRPr lang="en-US" sz="2903" dirty="0"/>
          </a:p>
        </p:txBody>
      </p:sp>
    </p:spTree>
    <p:extLst>
      <p:ext uri="{BB962C8B-B14F-4D97-AF65-F5344CB8AC3E}">
        <p14:creationId xmlns:p14="http://schemas.microsoft.com/office/powerpoint/2010/main" val="613370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This talk/workshop is full of opinion, there are as many different way to perform analysis as there are Bioinformaticians.</a:t>
            </a:r>
          </a:p>
          <a:p>
            <a:r>
              <a:rPr lang="en-US" dirty="0"/>
              <a:t>My opinion is based on over a decade of experience and spending a considerable amount of time to understand data, how its created and how it relates to the biological question.</a:t>
            </a:r>
          </a:p>
          <a:p>
            <a:r>
              <a:rPr lang="en-US" dirty="0"/>
              <a:t>Each experiment is unique, this workshop is a starting place and should be adapted to the specific characteristics of your experiment.</a:t>
            </a:r>
          </a:p>
        </p:txBody>
      </p:sp>
      <p:sp>
        <p:nvSpPr>
          <p:cNvPr id="3" name="Title 2"/>
          <p:cNvSpPr>
            <a:spLocks noGrp="1"/>
          </p:cNvSpPr>
          <p:nvPr>
            <p:ph type="title"/>
          </p:nvPr>
        </p:nvSpPr>
        <p:spPr/>
        <p:txBody>
          <a:bodyPr/>
          <a:lstStyle/>
          <a:p>
            <a:r>
              <a:rPr lang="en-US" dirty="0"/>
              <a:t>Disclaimer</a:t>
            </a:r>
          </a:p>
        </p:txBody>
      </p:sp>
    </p:spTree>
    <p:extLst>
      <p:ext uri="{BB962C8B-B14F-4D97-AF65-F5344CB8AC3E}">
        <p14:creationId xmlns:p14="http://schemas.microsoft.com/office/powerpoint/2010/main" val="6215595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860478" cy="2852737"/>
          </a:xfrm>
        </p:spPr>
        <p:txBody>
          <a:bodyPr/>
          <a:lstStyle/>
          <a:p>
            <a:r>
              <a:rPr lang="en-US" dirty="0"/>
              <a:t>Experimental Design and Libraries</a:t>
            </a:r>
          </a:p>
        </p:txBody>
      </p:sp>
      <p:sp>
        <p:nvSpPr>
          <p:cNvPr id="3" name="Text Placeholder 2"/>
          <p:cNvSpPr>
            <a:spLocks noGrp="1"/>
          </p:cNvSpPr>
          <p:nvPr>
            <p:ph type="body" idx="1"/>
          </p:nvPr>
        </p:nvSpPr>
        <p:spPr/>
        <p:txBody>
          <a:bodyPr/>
          <a:lstStyle/>
          <a:p>
            <a:r>
              <a:rPr lang="en-US" dirty="0"/>
              <a:t>So you want to do a:</a:t>
            </a:r>
          </a:p>
          <a:p>
            <a:r>
              <a:rPr lang="en-US" dirty="0" err="1"/>
              <a:t>RNASeq</a:t>
            </a:r>
            <a:r>
              <a:rPr lang="en-US" dirty="0"/>
              <a:t> Experiment </a:t>
            </a:r>
            <a:r>
              <a:rPr lang="mr-IN" dirty="0"/>
              <a:t>–</a:t>
            </a:r>
            <a:r>
              <a:rPr lang="en-US" dirty="0"/>
              <a:t> Differential Expression Analysis</a:t>
            </a:r>
          </a:p>
        </p:txBody>
      </p:sp>
    </p:spTree>
    <p:extLst>
      <p:ext uri="{BB962C8B-B14F-4D97-AF65-F5344CB8AC3E}">
        <p14:creationId xmlns:p14="http://schemas.microsoft.com/office/powerpoint/2010/main" val="5532624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Treating Bioinformatics as a Data Science</a:t>
            </a:r>
          </a:p>
        </p:txBody>
      </p:sp>
      <p:sp>
        <p:nvSpPr>
          <p:cNvPr id="3" name="Content Placeholder 2"/>
          <p:cNvSpPr>
            <a:spLocks noGrp="1"/>
          </p:cNvSpPr>
          <p:nvPr>
            <p:ph idx="1"/>
          </p:nvPr>
        </p:nvSpPr>
        <p:spPr/>
        <p:txBody>
          <a:bodyPr/>
          <a:lstStyle/>
          <a:p>
            <a:pPr marL="0" indent="0">
              <a:buNone/>
            </a:pPr>
            <a:r>
              <a:rPr lang="en-US" dirty="0"/>
              <a:t>Seven stages to data science</a:t>
            </a:r>
          </a:p>
          <a:p>
            <a:pPr marL="466618" indent="-466618">
              <a:buFont typeface="+mj-lt"/>
              <a:buAutoNum type="arabicPeriod"/>
            </a:pPr>
            <a:r>
              <a:rPr lang="en-US" dirty="0">
                <a:solidFill>
                  <a:srgbClr val="0000FF"/>
                </a:solidFill>
              </a:rPr>
              <a:t>Define the question of interest</a:t>
            </a:r>
          </a:p>
          <a:p>
            <a:pPr marL="466618" indent="-466618">
              <a:buFont typeface="+mj-lt"/>
              <a:buAutoNum type="arabicPeriod"/>
            </a:pPr>
            <a:r>
              <a:rPr lang="en-US" dirty="0">
                <a:solidFill>
                  <a:srgbClr val="008000"/>
                </a:solidFill>
              </a:rPr>
              <a:t>Get the data</a:t>
            </a:r>
          </a:p>
          <a:p>
            <a:pPr marL="466618" indent="-466618">
              <a:buFont typeface="+mj-lt"/>
              <a:buAutoNum type="arabicPeriod"/>
            </a:pPr>
            <a:r>
              <a:rPr lang="en-US" dirty="0">
                <a:solidFill>
                  <a:srgbClr val="008000"/>
                </a:solidFill>
              </a:rPr>
              <a:t>Clean the data</a:t>
            </a:r>
          </a:p>
          <a:p>
            <a:pPr marL="466618" indent="-466618">
              <a:buFont typeface="+mj-lt"/>
              <a:buAutoNum type="arabicPeriod"/>
            </a:pPr>
            <a:r>
              <a:rPr lang="en-US" dirty="0">
                <a:solidFill>
                  <a:srgbClr val="008000"/>
                </a:solidFill>
              </a:rPr>
              <a:t>Explore the data</a:t>
            </a:r>
            <a:endParaRPr lang="en-US" dirty="0"/>
          </a:p>
          <a:p>
            <a:pPr marL="466618" indent="-466618">
              <a:buFont typeface="+mj-lt"/>
              <a:buAutoNum type="arabicPeriod"/>
            </a:pPr>
            <a:r>
              <a:rPr lang="en-US" dirty="0">
                <a:solidFill>
                  <a:srgbClr val="FF0000"/>
                </a:solidFill>
              </a:rPr>
              <a:t>Fit statistical models</a:t>
            </a:r>
            <a:endParaRPr lang="en-US" dirty="0"/>
          </a:p>
          <a:p>
            <a:pPr marL="466618" indent="-466618">
              <a:buFont typeface="+mj-lt"/>
              <a:buAutoNum type="arabicPeriod"/>
            </a:pPr>
            <a:r>
              <a:rPr lang="en-US" dirty="0">
                <a:solidFill>
                  <a:srgbClr val="660066"/>
                </a:solidFill>
              </a:rPr>
              <a:t>Communicate the results</a:t>
            </a:r>
          </a:p>
          <a:p>
            <a:pPr marL="466618" indent="-466618">
              <a:buFont typeface="+mj-lt"/>
              <a:buAutoNum type="arabicPeriod"/>
            </a:pPr>
            <a:r>
              <a:rPr lang="en-US" dirty="0">
                <a:solidFill>
                  <a:srgbClr val="660066"/>
                </a:solidFill>
              </a:rPr>
              <a:t>Make your analysis reproducible</a:t>
            </a:r>
          </a:p>
        </p:txBody>
      </p:sp>
      <p:sp>
        <p:nvSpPr>
          <p:cNvPr id="4" name="TextBox 3"/>
          <p:cNvSpPr txBox="1"/>
          <p:nvPr/>
        </p:nvSpPr>
        <p:spPr>
          <a:xfrm>
            <a:off x="6377651" y="2896801"/>
            <a:ext cx="4976149" cy="2208985"/>
          </a:xfrm>
          <a:prstGeom prst="rect">
            <a:avLst/>
          </a:prstGeom>
          <a:solidFill>
            <a:srgbClr val="0000FF">
              <a:alpha val="25000"/>
            </a:srgbClr>
          </a:solidFill>
          <a:ln>
            <a:solidFill>
              <a:srgbClr val="0000FF"/>
            </a:solidFill>
          </a:ln>
          <a:effectLst>
            <a:glow rad="101600">
              <a:schemeClr val="accent1">
                <a:lumMod val="60000"/>
                <a:lumOff val="40000"/>
                <a:alpha val="75000"/>
              </a:schemeClr>
            </a:glow>
          </a:effectLst>
          <a:scene3d>
            <a:camera prst="orthographicFront"/>
            <a:lightRig rig="threePt" dir="t"/>
          </a:scene3d>
          <a:sp3d>
            <a:bevelT/>
          </a:sp3d>
        </p:spPr>
        <p:txBody>
          <a:bodyPr wrap="square" lIns="331811" tIns="331811" rIns="331811" bIns="331811" rtlCol="0">
            <a:spAutoFit/>
          </a:bodyPr>
          <a:lstStyle/>
          <a:p>
            <a:r>
              <a:rPr lang="en-US" sz="2000" b="1" dirty="0"/>
              <a:t>Data science done well looks easy and that</a:t>
            </a:r>
            <a:r>
              <a:rPr lang="fr-FR" sz="2000" b="1" dirty="0"/>
              <a:t>’</a:t>
            </a:r>
            <a:r>
              <a:rPr lang="en-US" sz="2000" b="1" dirty="0"/>
              <a:t>s a big problem for data scientists</a:t>
            </a:r>
          </a:p>
          <a:p>
            <a:endParaRPr lang="en-US" sz="2000" b="1" dirty="0"/>
          </a:p>
          <a:p>
            <a:pPr algn="ctr"/>
            <a:r>
              <a:rPr lang="en-US" sz="2000" b="1" dirty="0" err="1"/>
              <a:t>simplystatistics.org</a:t>
            </a:r>
            <a:r>
              <a:rPr lang="en-US" sz="2000" b="1" dirty="0"/>
              <a:t> </a:t>
            </a:r>
          </a:p>
          <a:p>
            <a:pPr algn="ctr"/>
            <a:r>
              <a:rPr lang="en-US" sz="2000" b="1" dirty="0"/>
              <a:t>March 3, 2015 by Jeff Leek</a:t>
            </a:r>
          </a:p>
        </p:txBody>
      </p:sp>
    </p:spTree>
    <p:extLst>
      <p:ext uri="{BB962C8B-B14F-4D97-AF65-F5344CB8AC3E}">
        <p14:creationId xmlns:p14="http://schemas.microsoft.com/office/powerpoint/2010/main" val="14866744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Designing Experiments</a:t>
            </a:r>
          </a:p>
        </p:txBody>
      </p:sp>
      <p:sp>
        <p:nvSpPr>
          <p:cNvPr id="3" name="Content Placeholder 2"/>
          <p:cNvSpPr>
            <a:spLocks noGrp="1"/>
          </p:cNvSpPr>
          <p:nvPr>
            <p:ph idx="1"/>
          </p:nvPr>
        </p:nvSpPr>
        <p:spPr/>
        <p:txBody>
          <a:bodyPr>
            <a:normAutofit lnSpcReduction="10000"/>
          </a:bodyPr>
          <a:lstStyle/>
          <a:p>
            <a:pPr marL="0" indent="0">
              <a:buNone/>
            </a:pPr>
            <a:r>
              <a:rPr lang="en-US" dirty="0"/>
              <a:t>Beginning with the question of interest ( and working backwards )</a:t>
            </a:r>
          </a:p>
          <a:p>
            <a:r>
              <a:rPr lang="en-US" dirty="0"/>
              <a:t>The final step of a DE analysis is the application of a linear model to each gene in your dataset.</a:t>
            </a:r>
          </a:p>
          <a:p>
            <a:pPr marL="457200" lvl="1" indent="0">
              <a:buNone/>
            </a:pPr>
            <a:r>
              <a:rPr lang="en-US" dirty="0"/>
              <a:t>Traditional statistical considerations and basic principals of statistical design of experiments apply.</a:t>
            </a:r>
          </a:p>
          <a:p>
            <a:pPr lvl="1"/>
            <a:r>
              <a:rPr lang="en-US" b="1" dirty="0"/>
              <a:t>Control</a:t>
            </a:r>
            <a:r>
              <a:rPr lang="en-US" dirty="0"/>
              <a:t> for effects of outside variables, avoid/consider possible biases, avoid confounding variables in sample preparation.</a:t>
            </a:r>
          </a:p>
          <a:p>
            <a:pPr lvl="1"/>
            <a:r>
              <a:rPr lang="en-US" b="1" dirty="0"/>
              <a:t>Randomization</a:t>
            </a:r>
            <a:r>
              <a:rPr lang="en-US" dirty="0"/>
              <a:t> of samples, plots, etc.</a:t>
            </a:r>
          </a:p>
          <a:p>
            <a:pPr lvl="1"/>
            <a:r>
              <a:rPr lang="en-US" b="1" dirty="0"/>
              <a:t>Replication</a:t>
            </a:r>
            <a:r>
              <a:rPr lang="en-US" dirty="0"/>
              <a:t> is essential (triplicates are THE minimum)</a:t>
            </a:r>
          </a:p>
          <a:p>
            <a:r>
              <a:rPr lang="en-US" dirty="0"/>
              <a:t>You should know your final (De) model and comparison contrasts before beginning your experiment.</a:t>
            </a:r>
          </a:p>
        </p:txBody>
      </p:sp>
    </p:spTree>
    <p:extLst>
      <p:ext uri="{BB962C8B-B14F-4D97-AF65-F5344CB8AC3E}">
        <p14:creationId xmlns:p14="http://schemas.microsoft.com/office/powerpoint/2010/main" val="1731109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Three outcomes</a:t>
            </a:r>
            <a:br>
              <a:rPr lang="en-US" dirty="0"/>
            </a:br>
            <a:r>
              <a:rPr lang="en-US" dirty="0"/>
              <a:t>	Goldilocks and the three bears</a:t>
            </a:r>
          </a:p>
        </p:txBody>
      </p:sp>
      <p:sp>
        <p:nvSpPr>
          <p:cNvPr id="3" name="Content Placeholder 2"/>
          <p:cNvSpPr>
            <a:spLocks noGrp="1"/>
          </p:cNvSpPr>
          <p:nvPr>
            <p:ph idx="1"/>
          </p:nvPr>
        </p:nvSpPr>
        <p:spPr>
          <a:xfrm>
            <a:off x="838200" y="1825624"/>
            <a:ext cx="10515600" cy="4809091"/>
          </a:xfrm>
        </p:spPr>
        <p:txBody>
          <a:bodyPr>
            <a:normAutofit/>
          </a:bodyPr>
          <a:lstStyle/>
          <a:p>
            <a:r>
              <a:rPr lang="en-US" dirty="0"/>
              <a:t>Technical and/or biological variation exceeds that of experimental variation, results in 0 differentially expressed genes.</a:t>
            </a:r>
          </a:p>
          <a:p>
            <a:r>
              <a:rPr lang="en-US" dirty="0"/>
              <a:t>Experiment induces an extreme phenotype with cascading effects and/or little to no biological variation between replication (think cell lines), results in 1000s of differentially expressed genes. Some of which are due directly to the experiment; however, many due to downstream cascading effects.</a:t>
            </a:r>
          </a:p>
          <a:p>
            <a:r>
              <a:rPr lang="en-US" dirty="0"/>
              <a:t>Technical artifacts are controlled. Biological variation is induced in the experiment, and cascading effects are controlled, or accounted for, results in 10s to 100s of differentially expressed genes directly applicable to the question of interest. </a:t>
            </a:r>
          </a:p>
        </p:txBody>
      </p:sp>
    </p:spTree>
    <p:extLst>
      <p:ext uri="{BB962C8B-B14F-4D97-AF65-F5344CB8AC3E}">
        <p14:creationId xmlns:p14="http://schemas.microsoft.com/office/powerpoint/2010/main" val="10065019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General rules for preparing samples</a:t>
            </a:r>
          </a:p>
        </p:txBody>
      </p:sp>
      <p:sp>
        <p:nvSpPr>
          <p:cNvPr id="2" name="Content Placeholder 1"/>
          <p:cNvSpPr>
            <a:spLocks noGrp="1"/>
          </p:cNvSpPr>
          <p:nvPr>
            <p:ph idx="1"/>
          </p:nvPr>
        </p:nvSpPr>
        <p:spPr>
          <a:xfrm>
            <a:off x="1020726" y="1690688"/>
            <a:ext cx="10100930" cy="4347041"/>
          </a:xfrm>
        </p:spPr>
        <p:txBody>
          <a:bodyPr>
            <a:noAutofit/>
          </a:bodyPr>
          <a:lstStyle/>
          <a:p>
            <a:r>
              <a:rPr lang="en-US" sz="2400" dirty="0"/>
              <a:t>Prepare more samples then you are going to need, i.e. expect some will be of poor quality, or fail </a:t>
            </a:r>
          </a:p>
          <a:p>
            <a:r>
              <a:rPr lang="en-US" sz="2400" dirty="0"/>
              <a:t>Preparation stages should occur across all samples at the same time (or as close as possible) and by the same person</a:t>
            </a:r>
          </a:p>
          <a:p>
            <a:r>
              <a:rPr lang="en-US" sz="2400" dirty="0"/>
              <a:t>Spend time practicing a new technique to produce the highest quality product you can, reliably</a:t>
            </a:r>
          </a:p>
          <a:p>
            <a:r>
              <a:rPr lang="en-US" sz="2400" dirty="0"/>
              <a:t>Quality should be established using Fragment analysis traces (pseudo-gel images, RNA RIN &gt; 7.0)</a:t>
            </a:r>
          </a:p>
          <a:p>
            <a:r>
              <a:rPr lang="en-US" sz="2400" dirty="0"/>
              <a:t>DNA/RNA should not be degraded</a:t>
            </a:r>
          </a:p>
          <a:p>
            <a:pPr lvl="1"/>
            <a:r>
              <a:rPr lang="en-US" sz="2000" dirty="0"/>
              <a:t>260/280 ratios for RNA should be approximately 2.0 and 260/230 should be between 2.0 and 2.2. Values over 1.8 are acceptable</a:t>
            </a:r>
          </a:p>
          <a:p>
            <a:r>
              <a:rPr lang="en-US" sz="2400" dirty="0"/>
              <a:t>Quantity should be determined with a </a:t>
            </a:r>
            <a:r>
              <a:rPr lang="en-US" sz="2400" dirty="0" err="1"/>
              <a:t>Fluorometer</a:t>
            </a:r>
            <a:r>
              <a:rPr lang="en-US" sz="2400" dirty="0"/>
              <a:t>, such as a Qubit.</a:t>
            </a:r>
          </a:p>
        </p:txBody>
      </p:sp>
    </p:spTree>
    <p:extLst>
      <p:ext uri="{BB962C8B-B14F-4D97-AF65-F5344CB8AC3E}">
        <p14:creationId xmlns:p14="http://schemas.microsoft.com/office/powerpoint/2010/main" val="17829962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Sample preparation</a:t>
            </a:r>
          </a:p>
        </p:txBody>
      </p:sp>
      <p:sp>
        <p:nvSpPr>
          <p:cNvPr id="6" name="Content Placeholder 5"/>
          <p:cNvSpPr>
            <a:spLocks noGrp="1"/>
          </p:cNvSpPr>
          <p:nvPr>
            <p:ph idx="1"/>
          </p:nvPr>
        </p:nvSpPr>
        <p:spPr/>
        <p:txBody>
          <a:bodyPr>
            <a:noAutofit/>
          </a:bodyPr>
          <a:lstStyle/>
          <a:p>
            <a:pPr marL="0" indent="0" algn="ctr">
              <a:buNone/>
            </a:pPr>
            <a:r>
              <a:rPr lang="en-US" sz="3200" dirty="0"/>
              <a:t>In high throughput biological work (Microarrays, Sequencing, HT Genotyping, etc.), what may seem like small technical details introduced during sample extraction/preparation can lead to large changes, or technical bias, in the data.</a:t>
            </a:r>
          </a:p>
          <a:p>
            <a:pPr marL="0" indent="0" algn="ctr">
              <a:buNone/>
            </a:pPr>
            <a:endParaRPr lang="en-US" sz="3200" dirty="0"/>
          </a:p>
          <a:p>
            <a:pPr marL="0" indent="0" algn="ctr">
              <a:buNone/>
            </a:pPr>
            <a:r>
              <a:rPr lang="en-US" sz="3200" dirty="0"/>
              <a:t>Not to say this doesn’t occur with smaller scale analysis such as Sanger sequencing or </a:t>
            </a:r>
            <a:r>
              <a:rPr lang="en-US" sz="3200" dirty="0" err="1"/>
              <a:t>qRT</a:t>
            </a:r>
            <a:r>
              <a:rPr lang="en-US" sz="3200" dirty="0"/>
              <a:t>-PCR, but they do become more apparent (seen on a global scale) and may cause significant issues during analysis. </a:t>
            </a:r>
          </a:p>
          <a:p>
            <a:pPr marL="0" indent="0" algn="ctr">
              <a:buNone/>
            </a:pPr>
            <a:endParaRPr lang="en-US" sz="4000" dirty="0"/>
          </a:p>
        </p:txBody>
      </p:sp>
    </p:spTree>
    <p:extLst>
      <p:ext uri="{BB962C8B-B14F-4D97-AF65-F5344CB8AC3E}">
        <p14:creationId xmlns:p14="http://schemas.microsoft.com/office/powerpoint/2010/main" val="8313483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 Consistent</a:t>
            </a:r>
          </a:p>
        </p:txBody>
      </p:sp>
      <p:sp>
        <p:nvSpPr>
          <p:cNvPr id="4" name="Rectangle 3"/>
          <p:cNvSpPr/>
          <p:nvPr/>
        </p:nvSpPr>
        <p:spPr>
          <a:xfrm>
            <a:off x="1307756" y="2504702"/>
            <a:ext cx="9576487" cy="2993183"/>
          </a:xfrm>
          <a:prstGeom prst="rect">
            <a:avLst/>
          </a:prstGeom>
          <a:solidFill>
            <a:schemeClr val="accent6">
              <a:lumMod val="40000"/>
              <a:lumOff val="60000"/>
            </a:schemeClr>
          </a:solidFill>
          <a:ln>
            <a:solidFill>
              <a:schemeClr val="accent6">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400" dirty="0">
                <a:solidFill>
                  <a:srgbClr val="FF0000"/>
                </a:solidFill>
              </a:rPr>
              <a:t>BE CONSISTENT ACROSS ALL SAMPLES!!! </a:t>
            </a:r>
          </a:p>
        </p:txBody>
      </p:sp>
    </p:spTree>
    <p:extLst>
      <p:ext uri="{BB962C8B-B14F-4D97-AF65-F5344CB8AC3E}">
        <p14:creationId xmlns:p14="http://schemas.microsoft.com/office/powerpoint/2010/main" val="9437665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Generating RNA-</a:t>
            </a:r>
            <a:r>
              <a:rPr lang="en-US" dirty="0" err="1"/>
              <a:t>seq</a:t>
            </a:r>
            <a:r>
              <a:rPr lang="en-US" dirty="0"/>
              <a:t> libraries</a:t>
            </a:r>
          </a:p>
        </p:txBody>
      </p:sp>
      <p:sp>
        <p:nvSpPr>
          <p:cNvPr id="2" name="Content Placeholder 1"/>
          <p:cNvSpPr>
            <a:spLocks noGrp="1"/>
          </p:cNvSpPr>
          <p:nvPr>
            <p:ph idx="1"/>
          </p:nvPr>
        </p:nvSpPr>
        <p:spPr/>
        <p:txBody>
          <a:bodyPr>
            <a:normAutofit/>
          </a:bodyPr>
          <a:lstStyle/>
          <a:p>
            <a:pPr marL="45720" indent="0">
              <a:buNone/>
            </a:pPr>
            <a:r>
              <a:rPr lang="en-US" dirty="0"/>
              <a:t>Considerations</a:t>
            </a:r>
          </a:p>
          <a:p>
            <a:r>
              <a:rPr lang="en-US" dirty="0"/>
              <a:t>QA/QC of RNA samples</a:t>
            </a:r>
          </a:p>
          <a:p>
            <a:r>
              <a:rPr lang="en-US" dirty="0"/>
              <a:t>What is the RNA of interest</a:t>
            </a:r>
          </a:p>
          <a:p>
            <a:r>
              <a:rPr lang="en-US" dirty="0"/>
              <a:t>Library Preparation</a:t>
            </a:r>
          </a:p>
          <a:p>
            <a:pPr lvl="1"/>
            <a:r>
              <a:rPr lang="en-US" dirty="0"/>
              <a:t>Stranded Vs. </a:t>
            </a:r>
            <a:r>
              <a:rPr lang="en-US" dirty="0" err="1"/>
              <a:t>Unstranded</a:t>
            </a:r>
            <a:endParaRPr lang="en-US" dirty="0"/>
          </a:p>
          <a:p>
            <a:r>
              <a:rPr lang="en-US" dirty="0"/>
              <a:t>Size Selection/Cleanup</a:t>
            </a:r>
          </a:p>
          <a:p>
            <a:pPr lvl="1"/>
            <a:r>
              <a:rPr lang="en-US" dirty="0"/>
              <a:t>Final QA</a:t>
            </a:r>
          </a:p>
        </p:txBody>
      </p:sp>
    </p:spTree>
    <p:extLst>
      <p:ext uri="{BB962C8B-B14F-4D97-AF65-F5344CB8AC3E}">
        <p14:creationId xmlns:p14="http://schemas.microsoft.com/office/powerpoint/2010/main" val="5700378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QA/QC of RNA samples</a:t>
            </a:r>
          </a:p>
        </p:txBody>
      </p:sp>
      <p:sp>
        <p:nvSpPr>
          <p:cNvPr id="2" name="Content Placeholder 1"/>
          <p:cNvSpPr>
            <a:spLocks noGrp="1"/>
          </p:cNvSpPr>
          <p:nvPr>
            <p:ph idx="1"/>
          </p:nvPr>
        </p:nvSpPr>
        <p:spPr/>
        <p:txBody>
          <a:bodyPr/>
          <a:lstStyle/>
          <a:p>
            <a:pPr marL="45720" indent="0">
              <a:buNone/>
            </a:pPr>
            <a:r>
              <a:rPr lang="en-US" dirty="0"/>
              <a:t>RNA Quality and RIN (RQN on AATI Fragment Analyzer)</a:t>
            </a:r>
          </a:p>
          <a:p>
            <a:r>
              <a:rPr lang="en-US" dirty="0"/>
              <a:t>RNA sequencing begins with high-quality total RNA, only an </a:t>
            </a:r>
            <a:r>
              <a:rPr lang="en-US" dirty="0" err="1"/>
              <a:t>Agilant</a:t>
            </a:r>
            <a:r>
              <a:rPr lang="en-US" dirty="0"/>
              <a:t> </a:t>
            </a:r>
            <a:r>
              <a:rPr lang="en-US" dirty="0" err="1"/>
              <a:t>BioAnalyzer</a:t>
            </a:r>
            <a:r>
              <a:rPr lang="en-US" dirty="0"/>
              <a:t> (or equivalent) can adequately determine the quality of total RNA samples. RIN values between 7 and 10 are desirable.</a:t>
            </a:r>
          </a:p>
          <a:p>
            <a:endParaRPr lang="en-US" dirty="0"/>
          </a:p>
        </p:txBody>
      </p:sp>
      <p:pic>
        <p:nvPicPr>
          <p:cNvPr id="5" name="Picture 4" descr="RIN.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72687" y="3580729"/>
            <a:ext cx="6446626" cy="3014722"/>
          </a:xfrm>
          <a:prstGeom prst="rect">
            <a:avLst/>
          </a:prstGeom>
        </p:spPr>
      </p:pic>
      <p:sp>
        <p:nvSpPr>
          <p:cNvPr id="4" name="Rectangle 3"/>
          <p:cNvSpPr/>
          <p:nvPr/>
        </p:nvSpPr>
        <p:spPr>
          <a:xfrm>
            <a:off x="9583554" y="6047282"/>
            <a:ext cx="2151701" cy="529235"/>
          </a:xfrm>
          <a:prstGeom prst="rect">
            <a:avLst/>
          </a:prstGeom>
          <a:solidFill>
            <a:schemeClr val="accent6">
              <a:lumMod val="40000"/>
              <a:lumOff val="60000"/>
            </a:schemeClr>
          </a:solidFill>
          <a:ln>
            <a:solidFill>
              <a:schemeClr val="accent6">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solidFill>
                  <a:srgbClr val="3366FF"/>
                </a:solidFill>
              </a:rPr>
              <a:t>BE CONSISTANT!!!</a:t>
            </a:r>
          </a:p>
        </p:txBody>
      </p:sp>
    </p:spTree>
    <p:extLst>
      <p:ext uri="{BB962C8B-B14F-4D97-AF65-F5344CB8AC3E}">
        <p14:creationId xmlns:p14="http://schemas.microsoft.com/office/powerpoint/2010/main" val="7015116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RNA of interest</a:t>
            </a:r>
          </a:p>
        </p:txBody>
      </p:sp>
      <p:sp>
        <p:nvSpPr>
          <p:cNvPr id="2" name="Content Placeholder 1"/>
          <p:cNvSpPr>
            <a:spLocks noGrp="1"/>
          </p:cNvSpPr>
          <p:nvPr>
            <p:ph idx="1"/>
          </p:nvPr>
        </p:nvSpPr>
        <p:spPr/>
        <p:txBody>
          <a:bodyPr/>
          <a:lstStyle/>
          <a:p>
            <a:r>
              <a:rPr lang="en-US" dirty="0"/>
              <a:t>From “total RNA” we extract “RNA of interest”. Primary goal is to NOT sequence 90% (or more) ribosomal RNAs, which are the most abundant RNAs in the typical sample. there are two main strategies for enriching your sample for “RNA of interest”. </a:t>
            </a:r>
          </a:p>
          <a:p>
            <a:pPr lvl="1"/>
            <a:r>
              <a:rPr lang="en-US" dirty="0" err="1"/>
              <a:t>polyA</a:t>
            </a:r>
            <a:r>
              <a:rPr lang="en-US" dirty="0"/>
              <a:t> selection. Enrich mRNA (those with </a:t>
            </a:r>
            <a:r>
              <a:rPr lang="en-US" dirty="0" err="1"/>
              <a:t>polyA</a:t>
            </a:r>
            <a:r>
              <a:rPr lang="en-US" dirty="0"/>
              <a:t> tails) from the sample by </a:t>
            </a:r>
            <a:r>
              <a:rPr lang="en-US" dirty="0" err="1"/>
              <a:t>oligo</a:t>
            </a:r>
            <a:r>
              <a:rPr lang="en-US" dirty="0"/>
              <a:t> </a:t>
            </a:r>
            <a:r>
              <a:rPr lang="en-US" dirty="0" err="1"/>
              <a:t>dT</a:t>
            </a:r>
            <a:r>
              <a:rPr lang="en-US" dirty="0"/>
              <a:t> affinity.</a:t>
            </a:r>
          </a:p>
          <a:p>
            <a:pPr lvl="1"/>
            <a:r>
              <a:rPr lang="en-US" dirty="0" err="1"/>
              <a:t>rRNA</a:t>
            </a:r>
            <a:r>
              <a:rPr lang="en-US" dirty="0"/>
              <a:t> depletion. </a:t>
            </a:r>
            <a:r>
              <a:rPr lang="en-US" dirty="0" err="1"/>
              <a:t>rRNA</a:t>
            </a:r>
            <a:r>
              <a:rPr lang="en-US" dirty="0"/>
              <a:t> knockdown using </a:t>
            </a:r>
            <a:r>
              <a:rPr lang="en-US" dirty="0" err="1"/>
              <a:t>RiboZero</a:t>
            </a:r>
            <a:r>
              <a:rPr lang="en-US" dirty="0"/>
              <a:t> (or </a:t>
            </a:r>
            <a:r>
              <a:rPr lang="en-US" dirty="0" err="1"/>
              <a:t>Ribominus</a:t>
            </a:r>
            <a:r>
              <a:rPr lang="en-US" dirty="0"/>
              <a:t>) is mainly used when your experiment calls for sequencing non-</a:t>
            </a:r>
            <a:r>
              <a:rPr lang="en-US" dirty="0" err="1"/>
              <a:t>polyA</a:t>
            </a:r>
            <a:r>
              <a:rPr lang="en-US" dirty="0"/>
              <a:t> RNA transcripts and non-coding RNA (</a:t>
            </a:r>
            <a:r>
              <a:rPr lang="en-US" dirty="0" err="1"/>
              <a:t>ncRNA</a:t>
            </a:r>
            <a:r>
              <a:rPr lang="en-US" dirty="0"/>
              <a:t>) populations. This method is also usually more costly.</a:t>
            </a:r>
          </a:p>
        </p:txBody>
      </p:sp>
      <p:sp>
        <p:nvSpPr>
          <p:cNvPr id="4" name="Rectangle 3"/>
          <p:cNvSpPr/>
          <p:nvPr/>
        </p:nvSpPr>
        <p:spPr>
          <a:xfrm>
            <a:off x="1905370" y="5836068"/>
            <a:ext cx="8381260" cy="681789"/>
          </a:xfrm>
          <a:prstGeom prst="rect">
            <a:avLst/>
          </a:prstGeom>
          <a:solidFill>
            <a:schemeClr val="accent6">
              <a:lumMod val="40000"/>
              <a:lumOff val="60000"/>
            </a:schemeClr>
          </a:solidFill>
          <a:ln>
            <a:solidFill>
              <a:schemeClr val="accent6">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err="1">
                <a:solidFill>
                  <a:srgbClr val="3366FF"/>
                </a:solidFill>
              </a:rPr>
              <a:t>rRNA</a:t>
            </a:r>
            <a:r>
              <a:rPr lang="en-US" sz="2000" dirty="0">
                <a:solidFill>
                  <a:srgbClr val="3366FF"/>
                </a:solidFill>
              </a:rPr>
              <a:t> depletion will result in a much larger proportion of reads align to </a:t>
            </a:r>
            <a:r>
              <a:rPr lang="en-US" sz="2000" dirty="0" err="1">
                <a:solidFill>
                  <a:srgbClr val="3366FF"/>
                </a:solidFill>
              </a:rPr>
              <a:t>intergenic</a:t>
            </a:r>
            <a:r>
              <a:rPr lang="en-US" sz="2000" dirty="0">
                <a:solidFill>
                  <a:srgbClr val="3366FF"/>
                </a:solidFill>
              </a:rPr>
              <a:t> and </a:t>
            </a:r>
            <a:r>
              <a:rPr lang="en-US" sz="2000" dirty="0" err="1">
                <a:solidFill>
                  <a:srgbClr val="3366FF"/>
                </a:solidFill>
              </a:rPr>
              <a:t>intronic</a:t>
            </a:r>
            <a:r>
              <a:rPr lang="en-US" sz="2000" dirty="0">
                <a:solidFill>
                  <a:srgbClr val="3366FF"/>
                </a:solidFill>
              </a:rPr>
              <a:t> regions of the genome.</a:t>
            </a:r>
          </a:p>
        </p:txBody>
      </p:sp>
    </p:spTree>
    <p:extLst>
      <p:ext uri="{BB962C8B-B14F-4D97-AF65-F5344CB8AC3E}">
        <p14:creationId xmlns:p14="http://schemas.microsoft.com/office/powerpoint/2010/main" val="6210459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Differential Expression</a:t>
            </a:r>
          </a:p>
        </p:txBody>
      </p:sp>
      <p:sp>
        <p:nvSpPr>
          <p:cNvPr id="3" name="Content Placeholder 2"/>
          <p:cNvSpPr>
            <a:spLocks noGrp="1"/>
          </p:cNvSpPr>
          <p:nvPr>
            <p:ph idx="1"/>
          </p:nvPr>
        </p:nvSpPr>
        <p:spPr/>
        <p:txBody>
          <a:bodyPr>
            <a:noAutofit/>
          </a:bodyPr>
          <a:lstStyle/>
          <a:p>
            <a:pPr marL="0" indent="0">
              <a:buNone/>
            </a:pPr>
            <a:r>
              <a:rPr lang="en-US" sz="3200" dirty="0"/>
              <a:t>Differential expression analysis means taking the normalized sequencing fragment count data and performing statistical analysis to discover quantitative changes in gene expression levels between experimental groups.</a:t>
            </a:r>
          </a:p>
          <a:p>
            <a:pPr marL="0" indent="0">
              <a:buNone/>
            </a:pPr>
            <a:endParaRPr lang="en-US" sz="3200" dirty="0"/>
          </a:p>
          <a:p>
            <a:pPr marL="0" indent="0">
              <a:buNone/>
            </a:pPr>
            <a:r>
              <a:rPr lang="en-US" sz="3200" dirty="0"/>
              <a:t>For example, we use statistical testing to decide whether, for a given gene, an overserved difference in fragment counts between groups is significant, that is, whether it is greater than what would be expected just do to random biological variation.</a:t>
            </a:r>
          </a:p>
        </p:txBody>
      </p:sp>
    </p:spTree>
    <p:extLst>
      <p:ext uri="{BB962C8B-B14F-4D97-AF65-F5344CB8AC3E}">
        <p14:creationId xmlns:p14="http://schemas.microsoft.com/office/powerpoint/2010/main" val="8207165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Library Preparation</a:t>
            </a:r>
          </a:p>
        </p:txBody>
      </p:sp>
      <p:sp>
        <p:nvSpPr>
          <p:cNvPr id="2" name="Content Placeholder 1"/>
          <p:cNvSpPr>
            <a:spLocks noGrp="1"/>
          </p:cNvSpPr>
          <p:nvPr>
            <p:ph idx="1"/>
          </p:nvPr>
        </p:nvSpPr>
        <p:spPr/>
        <p:txBody>
          <a:bodyPr>
            <a:normAutofit lnSpcReduction="10000"/>
          </a:bodyPr>
          <a:lstStyle/>
          <a:p>
            <a:r>
              <a:rPr lang="en-US" dirty="0"/>
              <a:t>Some library prep methods first require you to generate cDNA, in order to ligate on the Illumina barcodes and adapters. </a:t>
            </a:r>
          </a:p>
          <a:p>
            <a:pPr lvl="1"/>
            <a:r>
              <a:rPr lang="en-US" dirty="0" err="1"/>
              <a:t>cDNA</a:t>
            </a:r>
            <a:r>
              <a:rPr lang="en-US" dirty="0"/>
              <a:t> generation using </a:t>
            </a:r>
            <a:r>
              <a:rPr lang="en-US" dirty="0" err="1"/>
              <a:t>oligo</a:t>
            </a:r>
            <a:r>
              <a:rPr lang="en-US" dirty="0"/>
              <a:t> </a:t>
            </a:r>
            <a:r>
              <a:rPr lang="en-US" dirty="0" err="1"/>
              <a:t>dT</a:t>
            </a:r>
            <a:r>
              <a:rPr lang="en-US" dirty="0"/>
              <a:t> (3’ biased transcripts)</a:t>
            </a:r>
          </a:p>
          <a:p>
            <a:pPr lvl="1"/>
            <a:r>
              <a:rPr lang="en-US" dirty="0" err="1"/>
              <a:t>cDNA</a:t>
            </a:r>
            <a:r>
              <a:rPr lang="en-US" dirty="0"/>
              <a:t> generation using random </a:t>
            </a:r>
            <a:r>
              <a:rPr lang="en-US" dirty="0" err="1"/>
              <a:t>hexomers</a:t>
            </a:r>
            <a:r>
              <a:rPr lang="en-US" dirty="0"/>
              <a:t> (less biased)</a:t>
            </a:r>
          </a:p>
          <a:p>
            <a:pPr lvl="1"/>
            <a:r>
              <a:rPr lang="en-US" dirty="0"/>
              <a:t>full-length </a:t>
            </a:r>
            <a:r>
              <a:rPr lang="en-US" dirty="0" err="1"/>
              <a:t>cDNAs</a:t>
            </a:r>
            <a:r>
              <a:rPr lang="en-US" dirty="0"/>
              <a:t> using SMART </a:t>
            </a:r>
            <a:r>
              <a:rPr lang="en-US" dirty="0" err="1"/>
              <a:t>cDNA</a:t>
            </a:r>
            <a:r>
              <a:rPr lang="en-US" dirty="0"/>
              <a:t> synthesis method </a:t>
            </a:r>
          </a:p>
          <a:p>
            <a:r>
              <a:rPr lang="en-US" dirty="0"/>
              <a:t>Also, can generate strand specific libraries, which means you only sequence the strand that was transcribed.</a:t>
            </a:r>
          </a:p>
          <a:p>
            <a:pPr lvl="1"/>
            <a:r>
              <a:rPr lang="en-US" dirty="0"/>
              <a:t>This is most commonly performed using </a:t>
            </a:r>
            <a:r>
              <a:rPr lang="en-US" dirty="0" err="1"/>
              <a:t>dUDP</a:t>
            </a:r>
            <a:r>
              <a:rPr lang="en-US" dirty="0"/>
              <a:t> rather than </a:t>
            </a:r>
            <a:r>
              <a:rPr lang="en-US" dirty="0" err="1"/>
              <a:t>dNTPs</a:t>
            </a:r>
            <a:r>
              <a:rPr lang="en-US" dirty="0"/>
              <a:t> in </a:t>
            </a:r>
            <a:r>
              <a:rPr lang="en-US" dirty="0" err="1"/>
              <a:t>cDNA</a:t>
            </a:r>
            <a:r>
              <a:rPr lang="en-US" dirty="0"/>
              <a:t> generation and digesting the “</a:t>
            </a:r>
            <a:r>
              <a:rPr lang="en-US" dirty="0" err="1"/>
              <a:t>rna</a:t>
            </a:r>
            <a:r>
              <a:rPr lang="en-US" dirty="0"/>
              <a:t>” strand.</a:t>
            </a:r>
          </a:p>
          <a:p>
            <a:pPr lvl="1"/>
            <a:r>
              <a:rPr lang="en-US" dirty="0"/>
              <a:t>Can also use a RNA ligase to attach adapters and then PCR the second strand and remainder of adapters.</a:t>
            </a:r>
          </a:p>
        </p:txBody>
      </p:sp>
    </p:spTree>
    <p:extLst>
      <p:ext uri="{BB962C8B-B14F-4D97-AF65-F5344CB8AC3E}">
        <p14:creationId xmlns:p14="http://schemas.microsoft.com/office/powerpoint/2010/main" val="11480177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Size Selection/Cleanup/</a:t>
            </a:r>
            <a:r>
              <a:rPr lang="en-US" dirty="0" err="1"/>
              <a:t>qA</a:t>
            </a:r>
            <a:endParaRPr lang="en-US" dirty="0"/>
          </a:p>
        </p:txBody>
      </p:sp>
      <p:sp>
        <p:nvSpPr>
          <p:cNvPr id="2" name="Content Placeholder 1"/>
          <p:cNvSpPr>
            <a:spLocks noGrp="1"/>
          </p:cNvSpPr>
          <p:nvPr>
            <p:ph idx="1"/>
          </p:nvPr>
        </p:nvSpPr>
        <p:spPr/>
        <p:txBody>
          <a:bodyPr>
            <a:normAutofit/>
          </a:bodyPr>
          <a:lstStyle/>
          <a:p>
            <a:pPr marL="45720" indent="0">
              <a:buNone/>
            </a:pPr>
            <a:r>
              <a:rPr lang="en-US" sz="2400" dirty="0"/>
              <a:t>Final insert size optimal for DE are ~ 150bp</a:t>
            </a:r>
          </a:p>
          <a:p>
            <a:r>
              <a:rPr lang="en-US" sz="2400" dirty="0"/>
              <a:t>Very important to be consistent across all samples in an experiment on how you size select your final libraries. You can size select by:</a:t>
            </a:r>
          </a:p>
          <a:p>
            <a:pPr lvl="1"/>
            <a:r>
              <a:rPr lang="en-US" sz="2000" dirty="0"/>
              <a:t>Fragmenting your RNA, prior to </a:t>
            </a:r>
            <a:r>
              <a:rPr lang="en-US" sz="2000" dirty="0" err="1"/>
              <a:t>cDNA</a:t>
            </a:r>
            <a:r>
              <a:rPr lang="en-US" sz="2000" dirty="0"/>
              <a:t> generation.</a:t>
            </a:r>
          </a:p>
          <a:p>
            <a:pPr lvl="2"/>
            <a:r>
              <a:rPr lang="en-US" sz="1800" dirty="0"/>
              <a:t>Chemically heat w/magnesium</a:t>
            </a:r>
          </a:p>
          <a:p>
            <a:pPr lvl="2"/>
            <a:r>
              <a:rPr lang="en-US" sz="1800" dirty="0"/>
              <a:t>Mechanically (ex. ultra-</a:t>
            </a:r>
            <a:r>
              <a:rPr lang="en-US" sz="1800" dirty="0" err="1"/>
              <a:t>sonicator</a:t>
            </a:r>
            <a:r>
              <a:rPr lang="en-US" sz="1800" dirty="0"/>
              <a:t>) </a:t>
            </a:r>
          </a:p>
          <a:p>
            <a:r>
              <a:rPr lang="en-US" sz="2400" dirty="0"/>
              <a:t>Cleanup/Size select after library generation using SPRI beads or (gel cut)</a:t>
            </a:r>
          </a:p>
          <a:p>
            <a:r>
              <a:rPr lang="en-US" sz="2400" dirty="0"/>
              <a:t>QA the samples using an electrophoretic method (</a:t>
            </a:r>
            <a:r>
              <a:rPr lang="en-US" sz="2400" dirty="0" err="1"/>
              <a:t>Bioanalyzer</a:t>
            </a:r>
            <a:r>
              <a:rPr lang="en-US" sz="2400" dirty="0"/>
              <a:t>) and quantify with qPCR.</a:t>
            </a:r>
          </a:p>
        </p:txBody>
      </p:sp>
      <p:sp>
        <p:nvSpPr>
          <p:cNvPr id="4" name="Rectangle 3"/>
          <p:cNvSpPr/>
          <p:nvPr/>
        </p:nvSpPr>
        <p:spPr>
          <a:xfrm>
            <a:off x="1905370" y="5836068"/>
            <a:ext cx="8381260" cy="681789"/>
          </a:xfrm>
          <a:prstGeom prst="rect">
            <a:avLst/>
          </a:prstGeom>
          <a:solidFill>
            <a:schemeClr val="accent6">
              <a:lumMod val="40000"/>
              <a:lumOff val="60000"/>
            </a:schemeClr>
          </a:solidFill>
          <a:ln>
            <a:solidFill>
              <a:schemeClr val="accent6">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rgbClr val="3366FF"/>
                </a:solidFill>
              </a:rPr>
              <a:t>Most important thing is to be consistent!!!</a:t>
            </a:r>
          </a:p>
        </p:txBody>
      </p:sp>
    </p:spTree>
    <p:extLst>
      <p:ext uri="{BB962C8B-B14F-4D97-AF65-F5344CB8AC3E}">
        <p14:creationId xmlns:p14="http://schemas.microsoft.com/office/powerpoint/2010/main" val="174076900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solidFill>
                  <a:srgbClr val="FF0000"/>
                </a:solidFill>
              </a:rPr>
              <a:t>[SUMMARY]</a:t>
            </a:r>
            <a:r>
              <a:rPr lang="en-US" dirty="0"/>
              <a:t> Generating RNA-</a:t>
            </a:r>
            <a:r>
              <a:rPr lang="en-US" dirty="0" err="1"/>
              <a:t>seq</a:t>
            </a:r>
            <a:r>
              <a:rPr lang="en-US" dirty="0"/>
              <a:t> libraries</a:t>
            </a:r>
          </a:p>
        </p:txBody>
      </p:sp>
      <p:sp>
        <p:nvSpPr>
          <p:cNvPr id="2" name="Content Placeholder 1"/>
          <p:cNvSpPr>
            <a:spLocks noGrp="1"/>
          </p:cNvSpPr>
          <p:nvPr>
            <p:ph idx="1"/>
          </p:nvPr>
        </p:nvSpPr>
        <p:spPr/>
        <p:txBody>
          <a:bodyPr>
            <a:normAutofit/>
          </a:bodyPr>
          <a:lstStyle/>
          <a:p>
            <a:pPr marL="45720" indent="0">
              <a:buNone/>
            </a:pPr>
            <a:r>
              <a:rPr lang="en-US" dirty="0"/>
              <a:t>Considerations</a:t>
            </a:r>
          </a:p>
          <a:p>
            <a:r>
              <a:rPr lang="en-US" dirty="0"/>
              <a:t>QA/QC of RNA samples </a:t>
            </a:r>
            <a:r>
              <a:rPr lang="en-US" sz="2400" dirty="0">
                <a:solidFill>
                  <a:srgbClr val="FF0000"/>
                </a:solidFill>
              </a:rPr>
              <a:t>[Consistency across samples is most important.]</a:t>
            </a:r>
          </a:p>
          <a:p>
            <a:r>
              <a:rPr lang="en-US" dirty="0"/>
              <a:t>What is the RNA of interest </a:t>
            </a:r>
            <a:r>
              <a:rPr lang="en-US" sz="2400" dirty="0">
                <a:solidFill>
                  <a:srgbClr val="FF0000"/>
                </a:solidFill>
              </a:rPr>
              <a:t>[</a:t>
            </a:r>
            <a:r>
              <a:rPr lang="en-US" sz="2400" dirty="0" err="1">
                <a:solidFill>
                  <a:srgbClr val="FF0000"/>
                </a:solidFill>
              </a:rPr>
              <a:t>polyA</a:t>
            </a:r>
            <a:r>
              <a:rPr lang="en-US" sz="2400" dirty="0">
                <a:solidFill>
                  <a:srgbClr val="FF0000"/>
                </a:solidFill>
              </a:rPr>
              <a:t> extraction is recommended.]</a:t>
            </a:r>
            <a:endParaRPr lang="en-US" dirty="0">
              <a:solidFill>
                <a:srgbClr val="FF0000"/>
              </a:solidFill>
            </a:endParaRPr>
          </a:p>
          <a:p>
            <a:r>
              <a:rPr lang="en-US" dirty="0"/>
              <a:t>Library Preparation </a:t>
            </a:r>
          </a:p>
          <a:p>
            <a:pPr lvl="1"/>
            <a:r>
              <a:rPr lang="en-US" dirty="0"/>
              <a:t>Stranded Vs. </a:t>
            </a:r>
            <a:r>
              <a:rPr lang="en-US" dirty="0" err="1"/>
              <a:t>Unstranded</a:t>
            </a:r>
            <a:r>
              <a:rPr lang="en-US" dirty="0"/>
              <a:t> </a:t>
            </a:r>
            <a:r>
              <a:rPr lang="en-US" dirty="0">
                <a:solidFill>
                  <a:srgbClr val="FF0000"/>
                </a:solidFill>
              </a:rPr>
              <a:t>[Standard stranded library kits]</a:t>
            </a:r>
          </a:p>
          <a:p>
            <a:r>
              <a:rPr lang="en-US" dirty="0"/>
              <a:t>Size Selection/Cleanup </a:t>
            </a:r>
            <a:r>
              <a:rPr lang="en-US" sz="2400" dirty="0">
                <a:solidFill>
                  <a:srgbClr val="FF0000"/>
                </a:solidFill>
              </a:rPr>
              <a:t>[Target mean 150bp or kit recommendation]</a:t>
            </a:r>
            <a:endParaRPr lang="en-US" dirty="0">
              <a:solidFill>
                <a:srgbClr val="FF0000"/>
              </a:solidFill>
            </a:endParaRPr>
          </a:p>
          <a:p>
            <a:pPr lvl="1"/>
            <a:r>
              <a:rPr lang="en-US" dirty="0"/>
              <a:t>Final QA </a:t>
            </a:r>
            <a:r>
              <a:rPr lang="en-US" dirty="0">
                <a:solidFill>
                  <a:srgbClr val="FF0000"/>
                </a:solidFill>
              </a:rPr>
              <a:t>[Consistency across samples is most important.]</a:t>
            </a:r>
          </a:p>
        </p:txBody>
      </p:sp>
    </p:spTree>
    <p:extLst>
      <p:ext uri="{BB962C8B-B14F-4D97-AF65-F5344CB8AC3E}">
        <p14:creationId xmlns:p14="http://schemas.microsoft.com/office/powerpoint/2010/main" val="19349607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Sequencing Depth</a:t>
            </a:r>
          </a:p>
        </p:txBody>
      </p:sp>
      <mc:AlternateContent xmlns:mc="http://schemas.openxmlformats.org/markup-compatibility/2006" xmlns:a14="http://schemas.microsoft.com/office/drawing/2010/main">
        <mc:Choice Requires="a14">
          <p:sp>
            <p:nvSpPr>
              <p:cNvPr id="2" name="Content Placeholder 1"/>
              <p:cNvSpPr>
                <a:spLocks noGrp="1"/>
              </p:cNvSpPr>
              <p:nvPr>
                <p:ph idx="1"/>
              </p:nvPr>
            </p:nvSpPr>
            <p:spPr/>
            <p:txBody>
              <a:bodyPr>
                <a:normAutofit fontScale="92500" lnSpcReduction="20000"/>
              </a:bodyPr>
              <a:lstStyle/>
              <a:p>
                <a:r>
                  <a:rPr lang="en-US" dirty="0">
                    <a:solidFill>
                      <a:srgbClr val="FF0000"/>
                    </a:solidFill>
                  </a:rPr>
                  <a:t>Coverage is determined differently for ”Counting” based experiments (RNAseq, amplicons, etc.) where an expected number of reads per sample is typically more suitable.</a:t>
                </a:r>
              </a:p>
              <a:p>
                <a:r>
                  <a:rPr lang="en-US" dirty="0"/>
                  <a:t>The first and most basic question is how many reads per sample will I get</a:t>
                </a:r>
                <a:br>
                  <a:rPr lang="en-US" dirty="0"/>
                </a:br>
                <a:r>
                  <a:rPr lang="en-US" dirty="0"/>
                  <a:t>Factors to consider are (per lane): </a:t>
                </a:r>
              </a:p>
              <a:p>
                <a:pPr marL="457200" lvl="1" indent="0">
                  <a:buNone/>
                </a:pPr>
                <a:r>
                  <a:rPr lang="en-US" dirty="0"/>
                  <a:t>1. Number of reads being sequenced</a:t>
                </a:r>
              </a:p>
              <a:p>
                <a:pPr marL="457200" lvl="1" indent="0">
                  <a:buNone/>
                </a:pPr>
                <a:r>
                  <a:rPr lang="en-US" dirty="0"/>
                  <a:t>2. Number of samples being sequenced</a:t>
                </a:r>
              </a:p>
              <a:p>
                <a:pPr marL="457200" lvl="1" indent="0">
                  <a:buNone/>
                </a:pPr>
                <a:r>
                  <a:rPr lang="en-US" dirty="0"/>
                  <a:t>3. Expected percentage of usable data</a:t>
                </a:r>
              </a:p>
              <a:p>
                <a:pPr marL="457200" lvl="1" indent="0">
                  <a:buNone/>
                </a:pPr>
                <a:endParaRPr lang="en-US" dirty="0"/>
              </a:p>
              <a:p>
                <a:pPr marL="0" indent="0" algn="ctr">
                  <a:buNone/>
                </a:pPr>
                <a14:m>
                  <m:oMathPara xmlns:m="http://schemas.openxmlformats.org/officeDocument/2006/math">
                    <m:oMathParaPr>
                      <m:jc m:val="centerGroup"/>
                    </m:oMathParaPr>
                    <m:oMath xmlns:m="http://schemas.openxmlformats.org/officeDocument/2006/math">
                      <m:f>
                        <m:fPr>
                          <m:ctrlPr>
                            <a:rPr lang="en-US" b="0" i="1" smtClean="0">
                              <a:latin typeface="Cambria Math" panose="02040503050406030204" pitchFamily="18" charset="0"/>
                            </a:rPr>
                          </m:ctrlPr>
                        </m:fPr>
                        <m:num>
                          <m:r>
                            <a:rPr lang="en-US" b="0" i="1" smtClean="0">
                              <a:latin typeface="Cambria Math" charset="0"/>
                            </a:rPr>
                            <m:t>𝑟𝑒𝑎𝑑𝑠</m:t>
                          </m:r>
                        </m:num>
                        <m:den>
                          <m:r>
                            <a:rPr lang="en-US" b="0" i="1" smtClean="0">
                              <a:latin typeface="Cambria Math" charset="0"/>
                            </a:rPr>
                            <m:t>𝑠𝑎𝑚𝑝𝑙𝑒</m:t>
                          </m:r>
                        </m:den>
                      </m:f>
                      <m:r>
                        <a:rPr lang="en-US" b="0" i="1" smtClean="0">
                          <a:latin typeface="Cambria Math" charset="0"/>
                        </a:rPr>
                        <m:t>=</m:t>
                      </m:r>
                      <m:f>
                        <m:fPr>
                          <m:ctrlPr>
                            <a:rPr lang="en-US" b="0" i="1" smtClean="0">
                              <a:latin typeface="Cambria Math" panose="02040503050406030204" pitchFamily="18" charset="0"/>
                            </a:rPr>
                          </m:ctrlPr>
                        </m:fPr>
                        <m:num>
                          <m:r>
                            <a:rPr lang="en-US" b="0" i="1" smtClean="0">
                              <a:latin typeface="Cambria Math" charset="0"/>
                            </a:rPr>
                            <m:t>𝑟𝑒𝑎𝑑𝑠</m:t>
                          </m:r>
                          <m:r>
                            <a:rPr lang="en-US" b="0" i="1" smtClean="0">
                              <a:latin typeface="Cambria Math" charset="0"/>
                            </a:rPr>
                            <m:t>.</m:t>
                          </m:r>
                          <m:r>
                            <a:rPr lang="en-US" b="0" i="1" smtClean="0">
                              <a:latin typeface="Cambria Math" charset="0"/>
                            </a:rPr>
                            <m:t>𝑠𝑒𝑞𝑢𝑒𝑛𝑐𝑒𝑑</m:t>
                          </m:r>
                          <m:r>
                            <a:rPr lang="en-US" b="0" i="1" smtClean="0">
                              <a:latin typeface="Cambria Math" charset="0"/>
                            </a:rPr>
                            <m:t> ∗0.8</m:t>
                          </m:r>
                        </m:num>
                        <m:den>
                          <m:r>
                            <a:rPr lang="en-US" b="0" i="1" smtClean="0">
                              <a:latin typeface="Cambria Math" charset="0"/>
                            </a:rPr>
                            <m:t>𝑠𝑎𝑚𝑝𝑙𝑒𝑠</m:t>
                          </m:r>
                          <m:r>
                            <a:rPr lang="en-US" b="0" i="1" smtClean="0">
                              <a:latin typeface="Cambria Math" charset="0"/>
                            </a:rPr>
                            <m:t>.</m:t>
                          </m:r>
                          <m:r>
                            <a:rPr lang="en-US" b="0" i="1" smtClean="0">
                              <a:latin typeface="Cambria Math" charset="0"/>
                            </a:rPr>
                            <m:t>𝑝𝑜𝑜𝑙𝑒𝑑</m:t>
                          </m:r>
                        </m:den>
                      </m:f>
                    </m:oMath>
                  </m:oMathPara>
                </a14:m>
                <a:endParaRPr lang="en-US" dirty="0"/>
              </a:p>
              <a:p>
                <a:endParaRPr lang="en-US" dirty="0">
                  <a:solidFill>
                    <a:srgbClr val="FF0000"/>
                  </a:solidFill>
                </a:endParaRPr>
              </a:p>
              <a:p>
                <a:r>
                  <a:rPr lang="en-US" dirty="0">
                    <a:solidFill>
                      <a:srgbClr val="FF0000"/>
                    </a:solidFill>
                  </a:rPr>
                  <a:t>Read length, or SE vs PE, does not factor into sequencing depth.</a:t>
                </a:r>
                <a:r>
                  <a:rPr lang="en-US" dirty="0"/>
                  <a:t> </a:t>
                </a:r>
              </a:p>
              <a:p>
                <a:endParaRPr lang="en-US" dirty="0"/>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blipFill rotWithShape="0">
                <a:blip r:embed="rId2"/>
                <a:stretch>
                  <a:fillRect l="-928" t="-3501" b="-3922"/>
                </a:stretch>
              </a:blipFill>
            </p:spPr>
            <p:txBody>
              <a:bodyPr/>
              <a:lstStyle/>
              <a:p>
                <a:r>
                  <a:rPr lang="en-US">
                    <a:noFill/>
                  </a:rPr>
                  <a:t> </a:t>
                </a:r>
              </a:p>
            </p:txBody>
          </p:sp>
        </mc:Fallback>
      </mc:AlternateContent>
    </p:spTree>
    <p:extLst>
      <p:ext uri="{BB962C8B-B14F-4D97-AF65-F5344CB8AC3E}">
        <p14:creationId xmlns:p14="http://schemas.microsoft.com/office/powerpoint/2010/main" val="154064360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Sequencing</a:t>
            </a:r>
          </a:p>
        </p:txBody>
      </p:sp>
      <p:sp>
        <p:nvSpPr>
          <p:cNvPr id="2" name="Content Placeholder 1"/>
          <p:cNvSpPr>
            <a:spLocks noGrp="1"/>
          </p:cNvSpPr>
          <p:nvPr>
            <p:ph idx="1"/>
          </p:nvPr>
        </p:nvSpPr>
        <p:spPr/>
        <p:txBody>
          <a:bodyPr>
            <a:normAutofit/>
          </a:bodyPr>
          <a:lstStyle/>
          <a:p>
            <a:pPr marL="45720" indent="0">
              <a:buNone/>
            </a:pPr>
            <a:r>
              <a:rPr lang="en-US" sz="2000" dirty="0"/>
              <a:t>Characterization of transcripts, or differential gene expression</a:t>
            </a:r>
          </a:p>
          <a:p>
            <a:pPr marL="45720" indent="0">
              <a:buNone/>
            </a:pPr>
            <a:r>
              <a:rPr lang="en-US" sz="2000" dirty="0"/>
              <a:t>Factors to consider are: </a:t>
            </a:r>
          </a:p>
          <a:p>
            <a:r>
              <a:rPr lang="en-US" sz="2000" dirty="0"/>
              <a:t>Read length needed depends on likelihood of mapping uniqueness, but generally longer is better and paired-end is better than single-end. (2 x &gt;75bp is best)</a:t>
            </a:r>
          </a:p>
          <a:p>
            <a:r>
              <a:rPr lang="en-US" sz="2000" dirty="0"/>
              <a:t>Interest in measuring genes expressed at low levels ( &lt;&lt; level, the &gt;&gt; the depth and necessary complexity of library)</a:t>
            </a:r>
          </a:p>
          <a:p>
            <a:r>
              <a:rPr lang="en-US" sz="2000" dirty="0"/>
              <a:t>The fold change you want to be able to detect ( &lt; fold change more replicates, more depth)</a:t>
            </a:r>
          </a:p>
          <a:p>
            <a:r>
              <a:rPr lang="en-US" sz="2000" dirty="0"/>
              <a:t>Detection of novel transcripts, or quantification of isoforms requires &gt;&gt; sequencing depth</a:t>
            </a:r>
          </a:p>
        </p:txBody>
      </p:sp>
      <p:sp>
        <p:nvSpPr>
          <p:cNvPr id="6" name="Rectangle 5"/>
          <p:cNvSpPr/>
          <p:nvPr/>
        </p:nvSpPr>
        <p:spPr>
          <a:xfrm>
            <a:off x="838200" y="5215690"/>
            <a:ext cx="10515600" cy="1096210"/>
          </a:xfrm>
          <a:prstGeom prst="rect">
            <a:avLst/>
          </a:prstGeom>
          <a:solidFill>
            <a:schemeClr val="accent6">
              <a:lumMod val="40000"/>
              <a:lumOff val="60000"/>
            </a:schemeClr>
          </a:solidFill>
          <a:ln>
            <a:solidFill>
              <a:schemeClr val="accent6">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rgbClr val="FF0000"/>
                </a:solidFill>
              </a:rPr>
              <a:t>The amount of sequencing needed for a given sample/experiment is determined by the goals of the experiment and the nature of the RNA sample.</a:t>
            </a:r>
          </a:p>
        </p:txBody>
      </p:sp>
    </p:spTree>
    <p:extLst>
      <p:ext uri="{BB962C8B-B14F-4D97-AF65-F5344CB8AC3E}">
        <p14:creationId xmlns:p14="http://schemas.microsoft.com/office/powerpoint/2010/main" val="138675416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Barcodes and Pooling samples for sequencing</a:t>
            </a:r>
          </a:p>
        </p:txBody>
      </p:sp>
      <p:sp>
        <p:nvSpPr>
          <p:cNvPr id="3" name="Content Placeholder 2"/>
          <p:cNvSpPr>
            <a:spLocks noGrp="1"/>
          </p:cNvSpPr>
          <p:nvPr>
            <p:ph idx="1"/>
          </p:nvPr>
        </p:nvSpPr>
        <p:spPr/>
        <p:txBody>
          <a:bodyPr/>
          <a:lstStyle/>
          <a:p>
            <a:r>
              <a:rPr lang="en-US" dirty="0"/>
              <a:t>Best to have as many barcodes as there are samples</a:t>
            </a:r>
          </a:p>
          <a:p>
            <a:pPr lvl="1"/>
            <a:r>
              <a:rPr lang="en-US" dirty="0"/>
              <a:t>Can purchase barcodes from vendor, generate them yourself from </a:t>
            </a:r>
            <a:r>
              <a:rPr lang="en-US" dirty="0" err="1"/>
              <a:t>IDTdna</a:t>
            </a:r>
            <a:r>
              <a:rPr lang="en-US" dirty="0"/>
              <a:t> (example), or consult with the DNA technologies core.</a:t>
            </a:r>
          </a:p>
          <a:p>
            <a:r>
              <a:rPr lang="en-US" dirty="0"/>
              <a:t>Best to pool all samples into one large pool, then sequence multiple lanes</a:t>
            </a:r>
          </a:p>
          <a:p>
            <a:r>
              <a:rPr lang="en-US" dirty="0"/>
              <a:t>IF you cannot generate enough barcodes, or pool into one large pool, RANDOMIZE samples into pools.</a:t>
            </a:r>
          </a:p>
          <a:p>
            <a:pPr lvl="1"/>
            <a:r>
              <a:rPr lang="en-US" dirty="0"/>
              <a:t>Bioinformatics core can produce a randomization scheme for you.</a:t>
            </a:r>
          </a:p>
          <a:p>
            <a:pPr lvl="1"/>
            <a:r>
              <a:rPr lang="en-US" dirty="0">
                <a:solidFill>
                  <a:srgbClr val="FF0000"/>
                </a:solidFill>
              </a:rPr>
              <a:t>This must be consider/determined PRIOR to library preparation</a:t>
            </a:r>
            <a:r>
              <a:rPr lang="en-US" dirty="0"/>
              <a:t> </a:t>
            </a:r>
          </a:p>
        </p:txBody>
      </p:sp>
    </p:spTree>
    <p:extLst>
      <p:ext uri="{BB962C8B-B14F-4D97-AF65-F5344CB8AC3E}">
        <p14:creationId xmlns:p14="http://schemas.microsoft.com/office/powerpoint/2010/main" val="53719665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Cost Estimation</a:t>
            </a:r>
          </a:p>
        </p:txBody>
      </p:sp>
      <p:sp>
        <p:nvSpPr>
          <p:cNvPr id="2" name="Content Placeholder 1"/>
          <p:cNvSpPr>
            <a:spLocks noGrp="1"/>
          </p:cNvSpPr>
          <p:nvPr>
            <p:ph idx="1"/>
          </p:nvPr>
        </p:nvSpPr>
        <p:spPr/>
        <p:txBody>
          <a:bodyPr>
            <a:normAutofit/>
          </a:bodyPr>
          <a:lstStyle/>
          <a:p>
            <a:r>
              <a:rPr lang="en-US" dirty="0"/>
              <a:t>RNA extraction and QA/QC (Per sample)</a:t>
            </a:r>
          </a:p>
          <a:p>
            <a:r>
              <a:rPr lang="en-US" dirty="0"/>
              <a:t>Enrichment of RNA of interest + library preparation (Per sample)</a:t>
            </a:r>
          </a:p>
          <a:p>
            <a:pPr lvl="1"/>
            <a:r>
              <a:rPr lang="en-US" dirty="0"/>
              <a:t>Library QA/QC (</a:t>
            </a:r>
            <a:r>
              <a:rPr lang="en-US" dirty="0" err="1"/>
              <a:t>Bioanalyzer</a:t>
            </a:r>
            <a:r>
              <a:rPr lang="en-US" dirty="0"/>
              <a:t> and Qubit)</a:t>
            </a:r>
          </a:p>
          <a:p>
            <a:pPr lvl="1"/>
            <a:r>
              <a:rPr lang="en-US" dirty="0"/>
              <a:t>Pooling [If you do your own libraries]</a:t>
            </a:r>
          </a:p>
          <a:p>
            <a:r>
              <a:rPr lang="en-US" dirty="0"/>
              <a:t>Sequencing (Number of lanes)</a:t>
            </a:r>
          </a:p>
          <a:p>
            <a:r>
              <a:rPr lang="en-US" dirty="0"/>
              <a:t>Bioinformatics (General rule is to estimate the same amount as data generation, i.e. double your budget)</a:t>
            </a:r>
          </a:p>
          <a:p>
            <a:endParaRPr lang="en-US" dirty="0"/>
          </a:p>
          <a:p>
            <a:pPr marL="45720" indent="0">
              <a:buNone/>
            </a:pPr>
            <a:endParaRPr lang="en-US" dirty="0"/>
          </a:p>
        </p:txBody>
      </p:sp>
    </p:spTree>
    <p:extLst>
      <p:ext uri="{BB962C8B-B14F-4D97-AF65-F5344CB8AC3E}">
        <p14:creationId xmlns:p14="http://schemas.microsoft.com/office/powerpoint/2010/main" val="64284456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42927" y="1429131"/>
            <a:ext cx="9430906" cy="4338872"/>
          </a:xfrm>
          <a:prstGeom prst="rect">
            <a:avLst/>
          </a:prstGeom>
        </p:spPr>
      </p:pic>
      <p:sp>
        <p:nvSpPr>
          <p:cNvPr id="3" name="Title 2"/>
          <p:cNvSpPr>
            <a:spLocks noGrp="1"/>
          </p:cNvSpPr>
          <p:nvPr>
            <p:ph type="title"/>
          </p:nvPr>
        </p:nvSpPr>
        <p:spPr/>
        <p:txBody>
          <a:bodyPr/>
          <a:lstStyle/>
          <a:p>
            <a:r>
              <a:rPr lang="en-US" dirty="0"/>
              <a:t>Illumina sequencing costs</a:t>
            </a:r>
          </a:p>
        </p:txBody>
      </p:sp>
      <p:sp>
        <p:nvSpPr>
          <p:cNvPr id="2" name="Content Placeholder 1"/>
          <p:cNvSpPr>
            <a:spLocks noGrp="1"/>
          </p:cNvSpPr>
          <p:nvPr>
            <p:ph idx="1"/>
          </p:nvPr>
        </p:nvSpPr>
        <p:spPr>
          <a:xfrm>
            <a:off x="838200" y="6204920"/>
            <a:ext cx="10515600" cy="514968"/>
          </a:xfrm>
        </p:spPr>
        <p:txBody>
          <a:bodyPr/>
          <a:lstStyle/>
          <a:p>
            <a:pPr marL="0" indent="0">
              <a:buNone/>
            </a:pPr>
            <a:r>
              <a:rPr lang="en-US" sz="2400" dirty="0">
                <a:hlinkClick r:id="rId3"/>
              </a:rPr>
              <a:t>http://www.illumina.com/systems/hiseq-3000-4000/specifications.html</a:t>
            </a:r>
            <a:endParaRPr lang="en-US" sz="2400" dirty="0"/>
          </a:p>
          <a:p>
            <a:pPr marL="0" indent="0">
              <a:buNone/>
            </a:pPr>
            <a:endParaRPr lang="en-US" dirty="0"/>
          </a:p>
        </p:txBody>
      </p:sp>
      <p:cxnSp>
        <p:nvCxnSpPr>
          <p:cNvPr id="6" name="Straight Arrow Connector 5"/>
          <p:cNvCxnSpPr/>
          <p:nvPr/>
        </p:nvCxnSpPr>
        <p:spPr>
          <a:xfrm>
            <a:off x="838200" y="2610959"/>
            <a:ext cx="650836"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4395221" y="3137231"/>
            <a:ext cx="650836"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H="1" flipV="1">
            <a:off x="11165379" y="1913112"/>
            <a:ext cx="756623" cy="4482"/>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3180279" y="3307572"/>
            <a:ext cx="896" cy="58199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3708B40E-FFFC-9F46-9D70-584FA5B95788}"/>
              </a:ext>
            </a:extLst>
          </p:cNvPr>
          <p:cNvSpPr txBox="1"/>
          <p:nvPr/>
        </p:nvSpPr>
        <p:spPr>
          <a:xfrm>
            <a:off x="7225259" y="948587"/>
            <a:ext cx="4586990" cy="369332"/>
          </a:xfrm>
          <a:prstGeom prst="rect">
            <a:avLst/>
          </a:prstGeom>
          <a:noFill/>
        </p:spPr>
        <p:txBody>
          <a:bodyPr wrap="square" rtlCol="0">
            <a:spAutoFit/>
          </a:bodyPr>
          <a:lstStyle/>
          <a:p>
            <a:r>
              <a:rPr lang="en-US" dirty="0"/>
              <a:t>I use </a:t>
            </a:r>
            <a:r>
              <a:rPr lang="en-US" dirty="0">
                <a:solidFill>
                  <a:srgbClr val="FF0000"/>
                </a:solidFill>
              </a:rPr>
              <a:t>350M</a:t>
            </a:r>
            <a:r>
              <a:rPr lang="en-US" dirty="0"/>
              <a:t> fragments per lane</a:t>
            </a:r>
          </a:p>
        </p:txBody>
      </p:sp>
    </p:spTree>
    <p:extLst>
      <p:ext uri="{BB962C8B-B14F-4D97-AF65-F5344CB8AC3E}">
        <p14:creationId xmlns:p14="http://schemas.microsoft.com/office/powerpoint/2010/main" val="2983254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Cost Estimation</a:t>
            </a:r>
          </a:p>
        </p:txBody>
      </p:sp>
      <p:sp>
        <p:nvSpPr>
          <p:cNvPr id="2" name="Content Placeholder 1"/>
          <p:cNvSpPr>
            <a:spLocks noGrp="1"/>
          </p:cNvSpPr>
          <p:nvPr>
            <p:ph idx="1"/>
          </p:nvPr>
        </p:nvSpPr>
        <p:spPr>
          <a:xfrm>
            <a:off x="1041722" y="2378637"/>
            <a:ext cx="10093124" cy="4735517"/>
          </a:xfrm>
        </p:spPr>
        <p:txBody>
          <a:bodyPr>
            <a:normAutofit fontScale="92500" lnSpcReduction="10000"/>
          </a:bodyPr>
          <a:lstStyle/>
          <a:p>
            <a:r>
              <a:rPr lang="en-US" dirty="0"/>
              <a:t>12 Samples</a:t>
            </a:r>
          </a:p>
          <a:p>
            <a:pPr lvl="1"/>
            <a:r>
              <a:rPr lang="en-US" dirty="0"/>
              <a:t>QA </a:t>
            </a:r>
            <a:r>
              <a:rPr lang="en-US" dirty="0" err="1"/>
              <a:t>Bioanalyzer</a:t>
            </a:r>
            <a:r>
              <a:rPr lang="en-US" dirty="0"/>
              <a:t> = $98 for all 12 samples</a:t>
            </a:r>
          </a:p>
          <a:p>
            <a:pPr lvl="1"/>
            <a:r>
              <a:rPr lang="en-US" dirty="0"/>
              <a:t>Library Preparation (</a:t>
            </a:r>
            <a:r>
              <a:rPr lang="en-US" dirty="0" err="1"/>
              <a:t>ribo</a:t>
            </a:r>
            <a:r>
              <a:rPr lang="en-US" dirty="0"/>
              <a:t>-depletion) = $383/sample = $4,596</a:t>
            </a:r>
          </a:p>
          <a:p>
            <a:r>
              <a:rPr lang="en-US" dirty="0"/>
              <a:t>Sequencing = $2346 per lane</a:t>
            </a:r>
          </a:p>
          <a:p>
            <a:pPr lvl="1"/>
            <a:r>
              <a:rPr lang="en-US" dirty="0"/>
              <a:t>2.1 - 2.5 Billion reads per run / 8 lanes = Approximately 300M reads per lane</a:t>
            </a:r>
          </a:p>
          <a:p>
            <a:pPr lvl="1"/>
            <a:r>
              <a:rPr lang="en-US" dirty="0"/>
              <a:t>Multiplied by a 0.8 buffer equals 240M expected good reads</a:t>
            </a:r>
          </a:p>
          <a:p>
            <a:pPr lvl="1"/>
            <a:r>
              <a:rPr lang="en-US" dirty="0"/>
              <a:t>Divided by 12 samples in the lane = 20M reads per sample per lane. </a:t>
            </a:r>
          </a:p>
          <a:p>
            <a:pPr lvl="1"/>
            <a:r>
              <a:rPr lang="en-US" dirty="0"/>
              <a:t>Target 30M reads means 2 lanes of sequencing $2346 x 2 = $4692</a:t>
            </a:r>
          </a:p>
          <a:p>
            <a:r>
              <a:rPr lang="en-US" dirty="0"/>
              <a:t>Bioinformatics, simple pairwise comparison design, DE only $2000</a:t>
            </a:r>
          </a:p>
          <a:p>
            <a:pPr lvl="1"/>
            <a:r>
              <a:rPr lang="en-US" dirty="0"/>
              <a:t>Double your data generation budget</a:t>
            </a:r>
          </a:p>
          <a:p>
            <a:r>
              <a:rPr lang="en-US" dirty="0"/>
              <a:t>Total = $98 + $4596 + $4692= $9,386 w/Bioinformatics ~$18K </a:t>
            </a:r>
          </a:p>
          <a:p>
            <a:pPr marL="45720" indent="0">
              <a:buNone/>
            </a:pPr>
            <a:r>
              <a:rPr lang="en-US" dirty="0">
                <a:solidFill>
                  <a:srgbClr val="FF0000"/>
                </a:solidFill>
              </a:rPr>
              <a:t>Approximately $950 per sample @ 40M reads per sample</a:t>
            </a:r>
            <a:endParaRPr lang="en-US" dirty="0"/>
          </a:p>
          <a:p>
            <a:pPr lvl="1"/>
            <a:endParaRPr lang="en-US" dirty="0"/>
          </a:p>
          <a:p>
            <a:pPr lvl="1"/>
            <a:endParaRPr lang="en-US" dirty="0"/>
          </a:p>
          <a:p>
            <a:pPr lvl="1"/>
            <a:endParaRPr lang="en-US" dirty="0"/>
          </a:p>
        </p:txBody>
      </p:sp>
      <p:sp>
        <p:nvSpPr>
          <p:cNvPr id="4" name="Rectangle 3">
            <a:extLst>
              <a:ext uri="{FF2B5EF4-FFF2-40B4-BE49-F238E27FC236}">
                <a16:creationId xmlns:a16="http://schemas.microsoft.com/office/drawing/2014/main" id="{21FBF508-F787-AF4A-9333-6194570FB245}"/>
              </a:ext>
            </a:extLst>
          </p:cNvPr>
          <p:cNvSpPr/>
          <p:nvPr/>
        </p:nvSpPr>
        <p:spPr>
          <a:xfrm>
            <a:off x="939960" y="1575390"/>
            <a:ext cx="10947239" cy="830997"/>
          </a:xfrm>
          <a:prstGeom prst="rect">
            <a:avLst/>
          </a:prstGeom>
        </p:spPr>
        <p:txBody>
          <a:bodyPr wrap="square">
            <a:spAutoFit/>
          </a:bodyPr>
          <a:lstStyle/>
          <a:p>
            <a:pPr marL="45720" indent="0">
              <a:buNone/>
            </a:pPr>
            <a:r>
              <a:rPr lang="en-US" sz="2400" dirty="0"/>
              <a:t>Example: 12 samples, </a:t>
            </a:r>
            <a:r>
              <a:rPr lang="en-US" sz="2400" dirty="0" err="1"/>
              <a:t>ribo</a:t>
            </a:r>
            <a:r>
              <a:rPr lang="en-US" sz="2400" dirty="0"/>
              <a:t>-depletion libraries, target 30M reads per sample, </a:t>
            </a:r>
            <a:r>
              <a:rPr lang="en-US" sz="2400" dirty="0" err="1"/>
              <a:t>Hiseq</a:t>
            </a:r>
            <a:r>
              <a:rPr lang="en-US" sz="2400" dirty="0"/>
              <a:t> 4000 (2x100).</a:t>
            </a:r>
          </a:p>
        </p:txBody>
      </p:sp>
    </p:spTree>
    <p:extLst>
      <p:ext uri="{BB962C8B-B14F-4D97-AF65-F5344CB8AC3E}">
        <p14:creationId xmlns:p14="http://schemas.microsoft.com/office/powerpoint/2010/main" val="172945984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Overview of </a:t>
            </a:r>
            <a:r>
              <a:rPr lang="en-US" dirty="0" err="1"/>
              <a:t>RNASeq</a:t>
            </a:r>
            <a:r>
              <a:rPr lang="en-US" dirty="0"/>
              <a:t> Analysis</a:t>
            </a:r>
          </a:p>
        </p:txBody>
      </p:sp>
      <p:sp>
        <p:nvSpPr>
          <p:cNvPr id="3" name="Text Placeholder 2"/>
          <p:cNvSpPr>
            <a:spLocks noGrp="1"/>
          </p:cNvSpPr>
          <p:nvPr>
            <p:ph type="body" idx="1"/>
          </p:nvPr>
        </p:nvSpPr>
        <p:spPr/>
        <p:txBody>
          <a:bodyPr/>
          <a:lstStyle/>
          <a:p>
            <a:r>
              <a:rPr lang="en-US" dirty="0"/>
              <a:t>So you want to do a:</a:t>
            </a:r>
          </a:p>
          <a:p>
            <a:r>
              <a:rPr lang="en-US" dirty="0" err="1"/>
              <a:t>RNASeq</a:t>
            </a:r>
            <a:r>
              <a:rPr lang="en-US" dirty="0"/>
              <a:t> Experiment </a:t>
            </a:r>
            <a:r>
              <a:rPr lang="mr-IN" dirty="0"/>
              <a:t>–</a:t>
            </a:r>
            <a:r>
              <a:rPr lang="en-US" dirty="0"/>
              <a:t> Differential Expression Analysis</a:t>
            </a:r>
          </a:p>
          <a:p>
            <a:endParaRPr lang="en-US" dirty="0"/>
          </a:p>
        </p:txBody>
      </p:sp>
    </p:spTree>
    <p:extLst>
      <p:ext uri="{BB962C8B-B14F-4D97-AF65-F5344CB8AC3E}">
        <p14:creationId xmlns:p14="http://schemas.microsoft.com/office/powerpoint/2010/main" val="12514021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Goals</a:t>
            </a:r>
          </a:p>
        </p:txBody>
      </p:sp>
      <p:sp>
        <p:nvSpPr>
          <p:cNvPr id="3" name="Content Placeholder 2"/>
          <p:cNvSpPr>
            <a:spLocks noGrp="1"/>
          </p:cNvSpPr>
          <p:nvPr>
            <p:ph idx="1"/>
          </p:nvPr>
        </p:nvSpPr>
        <p:spPr/>
        <p:txBody>
          <a:bodyPr/>
          <a:lstStyle/>
          <a:p>
            <a:r>
              <a:rPr lang="en-US" dirty="0"/>
              <a:t>Focus on differential </a:t>
            </a:r>
            <a:r>
              <a:rPr lang="en-US" b="1" dirty="0"/>
              <a:t>gene</a:t>
            </a:r>
            <a:r>
              <a:rPr lang="en-US" dirty="0"/>
              <a:t> expression studies</a:t>
            </a:r>
          </a:p>
          <a:p>
            <a:r>
              <a:rPr lang="en-US" dirty="0"/>
              <a:t>Discussion of considerations from sample collection through analysis and analysis output.</a:t>
            </a:r>
          </a:p>
        </p:txBody>
      </p:sp>
    </p:spTree>
    <p:extLst>
      <p:ext uri="{BB962C8B-B14F-4D97-AF65-F5344CB8AC3E}">
        <p14:creationId xmlns:p14="http://schemas.microsoft.com/office/powerpoint/2010/main" val="161241832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Prerequisites</a:t>
            </a:r>
          </a:p>
        </p:txBody>
      </p:sp>
      <p:sp>
        <p:nvSpPr>
          <p:cNvPr id="2" name="Content Placeholder 1"/>
          <p:cNvSpPr>
            <a:spLocks noGrp="1"/>
          </p:cNvSpPr>
          <p:nvPr>
            <p:ph idx="1"/>
          </p:nvPr>
        </p:nvSpPr>
        <p:spPr/>
        <p:txBody>
          <a:bodyPr/>
          <a:lstStyle/>
          <a:p>
            <a:r>
              <a:rPr lang="en-US" dirty="0"/>
              <a:t>Access to a multi-core (24 </a:t>
            </a:r>
            <a:r>
              <a:rPr lang="en-US" dirty="0" err="1"/>
              <a:t>cpu</a:t>
            </a:r>
            <a:r>
              <a:rPr lang="en-US" dirty="0"/>
              <a:t> or greater), ‘high’ memory 64Gb or greater Linux server.</a:t>
            </a:r>
          </a:p>
          <a:p>
            <a:r>
              <a:rPr lang="en-US" dirty="0"/>
              <a:t>Familiarity with the ’command line’ </a:t>
            </a:r>
            <a:r>
              <a:rPr lang="en-US" dirty="0">
                <a:solidFill>
                  <a:schemeClr val="tx2"/>
                </a:solidFill>
              </a:rPr>
              <a:t>and at least one programming language</a:t>
            </a:r>
            <a:r>
              <a:rPr lang="en-US" dirty="0"/>
              <a:t>.</a:t>
            </a:r>
          </a:p>
          <a:p>
            <a:r>
              <a:rPr lang="en-US" dirty="0"/>
              <a:t>Basic knowledge of how to install software</a:t>
            </a:r>
          </a:p>
          <a:p>
            <a:r>
              <a:rPr lang="en-US" dirty="0"/>
              <a:t>Basic knowledge of R (or equivalent) and statistical programming</a:t>
            </a:r>
          </a:p>
          <a:p>
            <a:r>
              <a:rPr lang="en-US" dirty="0"/>
              <a:t>Basic knowledge of Statistics and model building</a:t>
            </a:r>
          </a:p>
        </p:txBody>
      </p:sp>
    </p:spTree>
    <p:extLst>
      <p:ext uri="{BB962C8B-B14F-4D97-AF65-F5344CB8AC3E}">
        <p14:creationId xmlns:p14="http://schemas.microsoft.com/office/powerpoint/2010/main" val="91821680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RNA-</a:t>
            </a:r>
            <a:r>
              <a:rPr lang="en-US" dirty="0" err="1"/>
              <a:t>seq</a:t>
            </a:r>
            <a:r>
              <a:rPr lang="en-US" dirty="0"/>
              <a:t> pipeline overview</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19238" y="1419638"/>
            <a:ext cx="5353524" cy="5353524"/>
          </a:xfrm>
          <a:prstGeom prst="rect">
            <a:avLst/>
          </a:prstGeom>
        </p:spPr>
      </p:pic>
    </p:spTree>
    <p:extLst>
      <p:ext uri="{BB962C8B-B14F-4D97-AF65-F5344CB8AC3E}">
        <p14:creationId xmlns:p14="http://schemas.microsoft.com/office/powerpoint/2010/main" val="65238790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Preprocessing</a:t>
            </a:r>
          </a:p>
        </p:txBody>
      </p:sp>
      <p:sp>
        <p:nvSpPr>
          <p:cNvPr id="3" name="Text Placeholder 2"/>
          <p:cNvSpPr>
            <a:spLocks noGrp="1"/>
          </p:cNvSpPr>
          <p:nvPr>
            <p:ph type="body" idx="1"/>
          </p:nvPr>
        </p:nvSpPr>
        <p:spPr/>
        <p:txBody>
          <a:bodyPr/>
          <a:lstStyle/>
          <a:p>
            <a:r>
              <a:rPr lang="en-US" dirty="0"/>
              <a:t>So you want to do a:</a:t>
            </a:r>
          </a:p>
          <a:p>
            <a:r>
              <a:rPr lang="en-US" dirty="0" err="1"/>
              <a:t>RNASeq</a:t>
            </a:r>
            <a:r>
              <a:rPr lang="en-US" dirty="0"/>
              <a:t> Experiment </a:t>
            </a:r>
            <a:r>
              <a:rPr lang="mr-IN" dirty="0"/>
              <a:t>–</a:t>
            </a:r>
            <a:r>
              <a:rPr lang="en-US" dirty="0"/>
              <a:t> Differential Expression Analysis</a:t>
            </a:r>
          </a:p>
          <a:p>
            <a:endParaRPr lang="en-US" dirty="0"/>
          </a:p>
        </p:txBody>
      </p:sp>
    </p:spTree>
    <p:extLst>
      <p:ext uri="{BB962C8B-B14F-4D97-AF65-F5344CB8AC3E}">
        <p14:creationId xmlns:p14="http://schemas.microsoft.com/office/powerpoint/2010/main" val="172335936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Why Preprocess reads</a:t>
            </a:r>
          </a:p>
        </p:txBody>
      </p:sp>
      <p:sp>
        <p:nvSpPr>
          <p:cNvPr id="2" name="Content Placeholder 1"/>
          <p:cNvSpPr>
            <a:spLocks noGrp="1"/>
          </p:cNvSpPr>
          <p:nvPr>
            <p:ph idx="1"/>
          </p:nvPr>
        </p:nvSpPr>
        <p:spPr>
          <a:xfrm>
            <a:off x="838200" y="1825624"/>
            <a:ext cx="10515600" cy="4778375"/>
          </a:xfrm>
        </p:spPr>
        <p:txBody>
          <a:bodyPr>
            <a:normAutofit lnSpcReduction="10000"/>
          </a:bodyPr>
          <a:lstStyle/>
          <a:p>
            <a:r>
              <a:rPr lang="en-US" dirty="0"/>
              <a:t>We have found that aggressively “cleaning” and processing reads can make a large difference to the </a:t>
            </a:r>
            <a:r>
              <a:rPr lang="en-US" b="1" dirty="0"/>
              <a:t>speed</a:t>
            </a:r>
            <a:r>
              <a:rPr lang="en-US" dirty="0"/>
              <a:t> and </a:t>
            </a:r>
            <a:r>
              <a:rPr lang="en-US" b="1" dirty="0"/>
              <a:t>quality</a:t>
            </a:r>
            <a:r>
              <a:rPr lang="en-US" dirty="0"/>
              <a:t> of assembly and mapping results. Cleaning your reads means, removing reads/bases </a:t>
            </a:r>
          </a:p>
          <a:p>
            <a:pPr marL="365760" lvl="1" indent="0">
              <a:buNone/>
            </a:pPr>
            <a:r>
              <a:rPr lang="en-US" dirty="0"/>
              <a:t>that are: </a:t>
            </a:r>
          </a:p>
          <a:p>
            <a:pPr lvl="1"/>
            <a:r>
              <a:rPr lang="en-US" dirty="0"/>
              <a:t>other unwanted sequence (</a:t>
            </a:r>
            <a:r>
              <a:rPr lang="en-US" dirty="0" err="1"/>
              <a:t>polyA</a:t>
            </a:r>
            <a:r>
              <a:rPr lang="en-US" dirty="0"/>
              <a:t> tails in RNA-</a:t>
            </a:r>
            <a:r>
              <a:rPr lang="en-US" dirty="0" err="1"/>
              <a:t>seq</a:t>
            </a:r>
            <a:r>
              <a:rPr lang="en-US" dirty="0"/>
              <a:t> data)</a:t>
            </a:r>
          </a:p>
          <a:p>
            <a:pPr lvl="1"/>
            <a:r>
              <a:rPr lang="en-US" dirty="0"/>
              <a:t>artificially added onto sequence of primary interest (vectors, adapters, primers) </a:t>
            </a:r>
          </a:p>
          <a:p>
            <a:pPr lvl="1"/>
            <a:r>
              <a:rPr lang="en-US" dirty="0"/>
              <a:t>join short overlapping paired-end reads</a:t>
            </a:r>
          </a:p>
          <a:p>
            <a:pPr lvl="1"/>
            <a:r>
              <a:rPr lang="en-US" dirty="0"/>
              <a:t>low quality bases</a:t>
            </a:r>
          </a:p>
          <a:p>
            <a:pPr lvl="1"/>
            <a:r>
              <a:rPr lang="en-US" dirty="0"/>
              <a:t>originate from PCR duplication</a:t>
            </a:r>
          </a:p>
          <a:p>
            <a:pPr lvl="1"/>
            <a:r>
              <a:rPr lang="en-US" dirty="0"/>
              <a:t>not of primary interest (contamination) </a:t>
            </a:r>
          </a:p>
          <a:p>
            <a:r>
              <a:rPr lang="en-US" dirty="0"/>
              <a:t>Preprocessing also produces a number of statistics that are technical in nature that should be used to evaluate “experimental consistency” </a:t>
            </a:r>
          </a:p>
          <a:p>
            <a:endParaRPr lang="en-US" dirty="0"/>
          </a:p>
        </p:txBody>
      </p:sp>
    </p:spTree>
    <p:extLst>
      <p:ext uri="{BB962C8B-B14F-4D97-AF65-F5344CB8AC3E}">
        <p14:creationId xmlns:p14="http://schemas.microsoft.com/office/powerpoint/2010/main" val="20287815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Ribosomal RNA</a:t>
            </a:r>
          </a:p>
        </p:txBody>
      </p:sp>
      <p:sp>
        <p:nvSpPr>
          <p:cNvPr id="3" name="Content Placeholder 2"/>
          <p:cNvSpPr>
            <a:spLocks noGrp="1"/>
          </p:cNvSpPr>
          <p:nvPr>
            <p:ph idx="1"/>
          </p:nvPr>
        </p:nvSpPr>
        <p:spPr/>
        <p:txBody>
          <a:bodyPr/>
          <a:lstStyle/>
          <a:p>
            <a:r>
              <a:rPr lang="en-US" dirty="0"/>
              <a:t>Ribosomal RNA makes up 90% or more of a typical total RNA sample.</a:t>
            </a:r>
          </a:p>
          <a:p>
            <a:r>
              <a:rPr lang="en-US" dirty="0"/>
              <a:t>Library prep methods reduce the </a:t>
            </a:r>
            <a:r>
              <a:rPr lang="en-US" dirty="0" err="1"/>
              <a:t>rRNA</a:t>
            </a:r>
            <a:r>
              <a:rPr lang="en-US" dirty="0"/>
              <a:t> representation in a sample</a:t>
            </a:r>
          </a:p>
          <a:p>
            <a:pPr lvl="1"/>
            <a:r>
              <a:rPr lang="en-US" dirty="0" err="1"/>
              <a:t>oligoDt</a:t>
            </a:r>
            <a:r>
              <a:rPr lang="en-US" dirty="0"/>
              <a:t> only binds to </a:t>
            </a:r>
            <a:r>
              <a:rPr lang="en-US" dirty="0" err="1"/>
              <a:t>polyA</a:t>
            </a:r>
            <a:r>
              <a:rPr lang="en-US" dirty="0"/>
              <a:t> tails to enrich a sample for mRNA</a:t>
            </a:r>
          </a:p>
          <a:p>
            <a:pPr lvl="1"/>
            <a:r>
              <a:rPr lang="en-US" dirty="0" err="1"/>
              <a:t>Ribo</a:t>
            </a:r>
            <a:r>
              <a:rPr lang="en-US" dirty="0"/>
              <a:t>-depletion binds </a:t>
            </a:r>
            <a:r>
              <a:rPr lang="en-US" dirty="0" err="1"/>
              <a:t>rRNA</a:t>
            </a:r>
            <a:r>
              <a:rPr lang="en-US" dirty="0"/>
              <a:t> sequences</a:t>
            </a:r>
          </a:p>
          <a:p>
            <a:pPr marL="0" indent="0">
              <a:buNone/>
            </a:pPr>
            <a:r>
              <a:rPr lang="en-US" dirty="0">
                <a:solidFill>
                  <a:srgbClr val="FF0000"/>
                </a:solidFill>
              </a:rPr>
              <a:t>	Neither technique is 100% efficient</a:t>
            </a:r>
          </a:p>
          <a:p>
            <a:pPr marL="0" indent="0">
              <a:buNone/>
            </a:pPr>
            <a:endParaRPr lang="en-US" dirty="0">
              <a:solidFill>
                <a:srgbClr val="FF0000"/>
              </a:solidFill>
            </a:endParaRPr>
          </a:p>
          <a:p>
            <a:pPr marL="0" indent="0">
              <a:buNone/>
            </a:pPr>
            <a:r>
              <a:rPr lang="en-US" dirty="0"/>
              <a:t>Can screen (map reads to </a:t>
            </a:r>
            <a:r>
              <a:rPr lang="en-US" dirty="0" err="1"/>
              <a:t>rRNA</a:t>
            </a:r>
            <a:r>
              <a:rPr lang="en-US" dirty="0"/>
              <a:t> sequences) to determine </a:t>
            </a:r>
            <a:r>
              <a:rPr lang="en-US" dirty="0" err="1"/>
              <a:t>rRNA</a:t>
            </a:r>
            <a:r>
              <a:rPr lang="en-US" dirty="0"/>
              <a:t> efficiency and potentially remove those reads. </a:t>
            </a:r>
          </a:p>
        </p:txBody>
      </p:sp>
    </p:spTree>
    <p:extLst>
      <p:ext uri="{BB962C8B-B14F-4D97-AF65-F5344CB8AC3E}">
        <p14:creationId xmlns:p14="http://schemas.microsoft.com/office/powerpoint/2010/main" val="63869942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flipH="1">
            <a:off x="3615764" y="3124201"/>
            <a:ext cx="947144" cy="568286"/>
          </a:xfrm>
          <a:prstGeom prst="rect">
            <a:avLst/>
          </a:prstGeom>
        </p:spPr>
      </p:pic>
      <p:pic>
        <p:nvPicPr>
          <p:cNvPr id="6" name="Picture 5"/>
          <p:cNvPicPr>
            <a:picLocks noChangeAspect="1"/>
          </p:cNvPicPr>
          <p:nvPr/>
        </p:nvPicPr>
        <p:blipFill>
          <a:blip r:embed="rId3"/>
          <a:stretch>
            <a:fillRect/>
          </a:stretch>
        </p:blipFill>
        <p:spPr>
          <a:xfrm>
            <a:off x="5451571" y="6005224"/>
            <a:ext cx="379141" cy="379141"/>
          </a:xfrm>
          <a:prstGeom prst="rect">
            <a:avLst/>
          </a:prstGeom>
        </p:spPr>
      </p:pic>
      <p:pic>
        <p:nvPicPr>
          <p:cNvPr id="7" name="Picture 6"/>
          <p:cNvPicPr>
            <a:picLocks noChangeAspect="1"/>
          </p:cNvPicPr>
          <p:nvPr/>
        </p:nvPicPr>
        <p:blipFill>
          <a:blip r:embed="rId2"/>
          <a:stretch>
            <a:fillRect/>
          </a:stretch>
        </p:blipFill>
        <p:spPr>
          <a:xfrm flipH="1">
            <a:off x="2706739" y="1214950"/>
            <a:ext cx="638735" cy="383241"/>
          </a:xfrm>
          <a:prstGeom prst="rect">
            <a:avLst/>
          </a:prstGeom>
        </p:spPr>
      </p:pic>
      <p:pic>
        <p:nvPicPr>
          <p:cNvPr id="8" name="Picture 7"/>
          <p:cNvPicPr>
            <a:picLocks noChangeAspect="1"/>
          </p:cNvPicPr>
          <p:nvPr/>
        </p:nvPicPr>
        <p:blipFill>
          <a:blip r:embed="rId2"/>
          <a:stretch>
            <a:fillRect/>
          </a:stretch>
        </p:blipFill>
        <p:spPr>
          <a:xfrm flipH="1">
            <a:off x="1360107" y="2146086"/>
            <a:ext cx="1220982" cy="732589"/>
          </a:xfrm>
          <a:prstGeom prst="rect">
            <a:avLst/>
          </a:prstGeom>
        </p:spPr>
      </p:pic>
      <p:pic>
        <p:nvPicPr>
          <p:cNvPr id="9" name="Picture 8"/>
          <p:cNvPicPr>
            <a:picLocks noChangeAspect="1"/>
          </p:cNvPicPr>
          <p:nvPr/>
        </p:nvPicPr>
        <p:blipFill>
          <a:blip r:embed="rId2"/>
          <a:stretch>
            <a:fillRect/>
          </a:stretch>
        </p:blipFill>
        <p:spPr>
          <a:xfrm flipH="1">
            <a:off x="2003612" y="3433250"/>
            <a:ext cx="1216586" cy="729952"/>
          </a:xfrm>
          <a:prstGeom prst="rect">
            <a:avLst/>
          </a:prstGeom>
        </p:spPr>
      </p:pic>
      <p:pic>
        <p:nvPicPr>
          <p:cNvPr id="10" name="Picture 9"/>
          <p:cNvPicPr>
            <a:picLocks noChangeAspect="1"/>
          </p:cNvPicPr>
          <p:nvPr/>
        </p:nvPicPr>
        <p:blipFill>
          <a:blip r:embed="rId2"/>
          <a:stretch>
            <a:fillRect/>
          </a:stretch>
        </p:blipFill>
        <p:spPr>
          <a:xfrm flipH="1">
            <a:off x="2809308" y="2324100"/>
            <a:ext cx="1037671" cy="622603"/>
          </a:xfrm>
          <a:prstGeom prst="rect">
            <a:avLst/>
          </a:prstGeom>
        </p:spPr>
      </p:pic>
      <p:pic>
        <p:nvPicPr>
          <p:cNvPr id="11" name="Picture 10"/>
          <p:cNvPicPr>
            <a:picLocks noChangeAspect="1"/>
          </p:cNvPicPr>
          <p:nvPr/>
        </p:nvPicPr>
        <p:blipFill>
          <a:blip r:embed="rId2"/>
          <a:stretch>
            <a:fillRect/>
          </a:stretch>
        </p:blipFill>
        <p:spPr>
          <a:xfrm flipH="1">
            <a:off x="3278931" y="1070183"/>
            <a:ext cx="1278950" cy="767370"/>
          </a:xfrm>
          <a:prstGeom prst="rect">
            <a:avLst/>
          </a:prstGeom>
        </p:spPr>
      </p:pic>
      <p:pic>
        <p:nvPicPr>
          <p:cNvPr id="12" name="Picture 11"/>
          <p:cNvPicPr>
            <a:picLocks noChangeAspect="1"/>
          </p:cNvPicPr>
          <p:nvPr/>
        </p:nvPicPr>
        <p:blipFill>
          <a:blip r:embed="rId2"/>
          <a:stretch>
            <a:fillRect/>
          </a:stretch>
        </p:blipFill>
        <p:spPr>
          <a:xfrm flipH="1">
            <a:off x="3918406" y="2120651"/>
            <a:ext cx="977818" cy="586691"/>
          </a:xfrm>
          <a:prstGeom prst="rect">
            <a:avLst/>
          </a:prstGeom>
        </p:spPr>
      </p:pic>
      <p:pic>
        <p:nvPicPr>
          <p:cNvPr id="13" name="Picture 12"/>
          <p:cNvPicPr>
            <a:picLocks noChangeAspect="1"/>
          </p:cNvPicPr>
          <p:nvPr/>
        </p:nvPicPr>
        <p:blipFill>
          <a:blip r:embed="rId2"/>
          <a:stretch>
            <a:fillRect/>
          </a:stretch>
        </p:blipFill>
        <p:spPr>
          <a:xfrm flipH="1">
            <a:off x="2327749" y="2943786"/>
            <a:ext cx="638735" cy="383241"/>
          </a:xfrm>
          <a:prstGeom prst="rect">
            <a:avLst/>
          </a:prstGeom>
        </p:spPr>
      </p:pic>
      <p:pic>
        <p:nvPicPr>
          <p:cNvPr id="14" name="Picture 13"/>
          <p:cNvPicPr>
            <a:picLocks noChangeAspect="1"/>
          </p:cNvPicPr>
          <p:nvPr/>
        </p:nvPicPr>
        <p:blipFill>
          <a:blip r:embed="rId2"/>
          <a:stretch>
            <a:fillRect/>
          </a:stretch>
        </p:blipFill>
        <p:spPr>
          <a:xfrm flipH="1">
            <a:off x="3886575" y="1760678"/>
            <a:ext cx="638735" cy="383241"/>
          </a:xfrm>
          <a:prstGeom prst="rect">
            <a:avLst/>
          </a:prstGeom>
        </p:spPr>
      </p:pic>
      <p:pic>
        <p:nvPicPr>
          <p:cNvPr id="15" name="Picture 14"/>
          <p:cNvPicPr>
            <a:picLocks noChangeAspect="1"/>
          </p:cNvPicPr>
          <p:nvPr/>
        </p:nvPicPr>
        <p:blipFill>
          <a:blip r:embed="rId4"/>
          <a:stretch>
            <a:fillRect/>
          </a:stretch>
        </p:blipFill>
        <p:spPr>
          <a:xfrm>
            <a:off x="1164122" y="2889231"/>
            <a:ext cx="1313642" cy="735640"/>
          </a:xfrm>
          <a:prstGeom prst="rect">
            <a:avLst/>
          </a:prstGeom>
        </p:spPr>
      </p:pic>
      <p:pic>
        <p:nvPicPr>
          <p:cNvPr id="16" name="Picture 15"/>
          <p:cNvPicPr>
            <a:picLocks noChangeAspect="1"/>
          </p:cNvPicPr>
          <p:nvPr/>
        </p:nvPicPr>
        <p:blipFill>
          <a:blip r:embed="rId4"/>
          <a:stretch>
            <a:fillRect/>
          </a:stretch>
        </p:blipFill>
        <p:spPr>
          <a:xfrm>
            <a:off x="2647116" y="1657373"/>
            <a:ext cx="643505" cy="360363"/>
          </a:xfrm>
          <a:prstGeom prst="rect">
            <a:avLst/>
          </a:prstGeom>
        </p:spPr>
      </p:pic>
      <p:pic>
        <p:nvPicPr>
          <p:cNvPr id="17" name="Picture 16"/>
          <p:cNvPicPr>
            <a:picLocks noChangeAspect="1"/>
          </p:cNvPicPr>
          <p:nvPr/>
        </p:nvPicPr>
        <p:blipFill>
          <a:blip r:embed="rId4"/>
          <a:stretch>
            <a:fillRect/>
          </a:stretch>
        </p:blipFill>
        <p:spPr>
          <a:xfrm>
            <a:off x="3355230" y="2763604"/>
            <a:ext cx="643505" cy="360363"/>
          </a:xfrm>
          <a:prstGeom prst="rect">
            <a:avLst/>
          </a:prstGeom>
        </p:spPr>
      </p:pic>
      <p:pic>
        <p:nvPicPr>
          <p:cNvPr id="18" name="Picture 17"/>
          <p:cNvPicPr>
            <a:picLocks noChangeAspect="1"/>
          </p:cNvPicPr>
          <p:nvPr/>
        </p:nvPicPr>
        <p:blipFill>
          <a:blip r:embed="rId4"/>
          <a:stretch>
            <a:fillRect/>
          </a:stretch>
        </p:blipFill>
        <p:spPr>
          <a:xfrm>
            <a:off x="1834259" y="1046207"/>
            <a:ext cx="643505" cy="360363"/>
          </a:xfrm>
          <a:prstGeom prst="rect">
            <a:avLst/>
          </a:prstGeom>
        </p:spPr>
      </p:pic>
      <p:pic>
        <p:nvPicPr>
          <p:cNvPr id="19" name="Picture 18"/>
          <p:cNvPicPr>
            <a:picLocks noChangeAspect="1"/>
          </p:cNvPicPr>
          <p:nvPr/>
        </p:nvPicPr>
        <p:blipFill>
          <a:blip r:embed="rId4"/>
          <a:stretch>
            <a:fillRect/>
          </a:stretch>
        </p:blipFill>
        <p:spPr>
          <a:xfrm>
            <a:off x="1231090" y="1406570"/>
            <a:ext cx="1130880" cy="633293"/>
          </a:xfrm>
          <a:prstGeom prst="rect">
            <a:avLst/>
          </a:prstGeom>
        </p:spPr>
      </p:pic>
      <p:pic>
        <p:nvPicPr>
          <p:cNvPr id="20" name="Picture 19"/>
          <p:cNvPicPr>
            <a:picLocks noChangeAspect="1"/>
          </p:cNvPicPr>
          <p:nvPr/>
        </p:nvPicPr>
        <p:blipFill>
          <a:blip r:embed="rId4"/>
          <a:stretch>
            <a:fillRect/>
          </a:stretch>
        </p:blipFill>
        <p:spPr>
          <a:xfrm>
            <a:off x="4845806" y="1116777"/>
            <a:ext cx="928918" cy="520194"/>
          </a:xfrm>
          <a:prstGeom prst="rect">
            <a:avLst/>
          </a:prstGeom>
        </p:spPr>
      </p:pic>
      <p:grpSp>
        <p:nvGrpSpPr>
          <p:cNvPr id="27" name="Group 26"/>
          <p:cNvGrpSpPr/>
          <p:nvPr/>
        </p:nvGrpSpPr>
        <p:grpSpPr>
          <a:xfrm>
            <a:off x="7457925" y="3335982"/>
            <a:ext cx="1233860" cy="365898"/>
            <a:chOff x="8358228" y="529755"/>
            <a:chExt cx="851863" cy="360363"/>
          </a:xfrm>
        </p:grpSpPr>
        <p:pic>
          <p:nvPicPr>
            <p:cNvPr id="5" name="Picture 4"/>
            <p:cNvPicPr>
              <a:picLocks noChangeAspect="1"/>
            </p:cNvPicPr>
            <p:nvPr/>
          </p:nvPicPr>
          <p:blipFill>
            <a:blip r:embed="rId4"/>
            <a:stretch>
              <a:fillRect/>
            </a:stretch>
          </p:blipFill>
          <p:spPr>
            <a:xfrm rot="21311945">
              <a:off x="8472997" y="529755"/>
              <a:ext cx="643505" cy="360363"/>
            </a:xfrm>
            <a:prstGeom prst="rect">
              <a:avLst/>
            </a:prstGeom>
          </p:spPr>
        </p:pic>
        <p:sp>
          <p:nvSpPr>
            <p:cNvPr id="23" name="Rectangle 22"/>
            <p:cNvSpPr/>
            <p:nvPr/>
          </p:nvSpPr>
          <p:spPr>
            <a:xfrm>
              <a:off x="8358228" y="575174"/>
              <a:ext cx="107576" cy="245292"/>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9102515" y="599512"/>
              <a:ext cx="107576" cy="245292"/>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8" name="Group 27"/>
          <p:cNvGrpSpPr/>
          <p:nvPr/>
        </p:nvGrpSpPr>
        <p:grpSpPr>
          <a:xfrm>
            <a:off x="7497869" y="2196455"/>
            <a:ext cx="532243" cy="359476"/>
            <a:chOff x="8349267" y="1152197"/>
            <a:chExt cx="869792" cy="383241"/>
          </a:xfrm>
        </p:grpSpPr>
        <p:pic>
          <p:nvPicPr>
            <p:cNvPr id="22" name="Picture 21"/>
            <p:cNvPicPr>
              <a:picLocks noChangeAspect="1"/>
            </p:cNvPicPr>
            <p:nvPr/>
          </p:nvPicPr>
          <p:blipFill>
            <a:blip r:embed="rId2"/>
            <a:stretch>
              <a:fillRect/>
            </a:stretch>
          </p:blipFill>
          <p:spPr>
            <a:xfrm rot="1121728" flipH="1">
              <a:off x="8472997" y="1152197"/>
              <a:ext cx="638735" cy="383241"/>
            </a:xfrm>
            <a:prstGeom prst="rect">
              <a:avLst/>
            </a:prstGeom>
          </p:spPr>
        </p:pic>
        <p:sp>
          <p:nvSpPr>
            <p:cNvPr id="25" name="Rectangle 24"/>
            <p:cNvSpPr/>
            <p:nvPr/>
          </p:nvSpPr>
          <p:spPr>
            <a:xfrm>
              <a:off x="9111483" y="1182216"/>
              <a:ext cx="107576" cy="245292"/>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8349267" y="1193736"/>
              <a:ext cx="107576" cy="245292"/>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7" name="Group 36"/>
          <p:cNvGrpSpPr/>
          <p:nvPr/>
        </p:nvGrpSpPr>
        <p:grpSpPr>
          <a:xfrm>
            <a:off x="7486866" y="1912908"/>
            <a:ext cx="1207405" cy="382621"/>
            <a:chOff x="8358228" y="529755"/>
            <a:chExt cx="851863" cy="360363"/>
          </a:xfrm>
        </p:grpSpPr>
        <p:pic>
          <p:nvPicPr>
            <p:cNvPr id="38" name="Picture 37"/>
            <p:cNvPicPr>
              <a:picLocks noChangeAspect="1"/>
            </p:cNvPicPr>
            <p:nvPr/>
          </p:nvPicPr>
          <p:blipFill>
            <a:blip r:embed="rId4"/>
            <a:stretch>
              <a:fillRect/>
            </a:stretch>
          </p:blipFill>
          <p:spPr>
            <a:xfrm rot="21311945">
              <a:off x="8472997" y="529755"/>
              <a:ext cx="643505" cy="360363"/>
            </a:xfrm>
            <a:prstGeom prst="rect">
              <a:avLst/>
            </a:prstGeom>
          </p:spPr>
        </p:pic>
        <p:sp>
          <p:nvSpPr>
            <p:cNvPr id="39" name="Rectangle 38"/>
            <p:cNvSpPr/>
            <p:nvPr/>
          </p:nvSpPr>
          <p:spPr>
            <a:xfrm>
              <a:off x="8358228" y="575174"/>
              <a:ext cx="107576" cy="245292"/>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p:nvSpPr>
          <p:spPr>
            <a:xfrm>
              <a:off x="9102515" y="599512"/>
              <a:ext cx="107576" cy="245292"/>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1" name="Group 40"/>
          <p:cNvGrpSpPr/>
          <p:nvPr/>
        </p:nvGrpSpPr>
        <p:grpSpPr>
          <a:xfrm>
            <a:off x="7457925" y="2998234"/>
            <a:ext cx="532243" cy="359476"/>
            <a:chOff x="8349267" y="1152197"/>
            <a:chExt cx="869792" cy="383241"/>
          </a:xfrm>
        </p:grpSpPr>
        <p:pic>
          <p:nvPicPr>
            <p:cNvPr id="42" name="Picture 41"/>
            <p:cNvPicPr>
              <a:picLocks noChangeAspect="1"/>
            </p:cNvPicPr>
            <p:nvPr/>
          </p:nvPicPr>
          <p:blipFill>
            <a:blip r:embed="rId2"/>
            <a:stretch>
              <a:fillRect/>
            </a:stretch>
          </p:blipFill>
          <p:spPr>
            <a:xfrm rot="1121728" flipH="1">
              <a:off x="8472997" y="1152197"/>
              <a:ext cx="638735" cy="383241"/>
            </a:xfrm>
            <a:prstGeom prst="rect">
              <a:avLst/>
            </a:prstGeom>
          </p:spPr>
        </p:pic>
        <p:sp>
          <p:nvSpPr>
            <p:cNvPr id="43" name="Rectangle 42"/>
            <p:cNvSpPr/>
            <p:nvPr/>
          </p:nvSpPr>
          <p:spPr>
            <a:xfrm>
              <a:off x="9111483" y="1182216"/>
              <a:ext cx="107576" cy="245292"/>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p:nvSpPr>
          <p:spPr>
            <a:xfrm>
              <a:off x="8349267" y="1193736"/>
              <a:ext cx="107576" cy="245292"/>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9" name="Group 48"/>
          <p:cNvGrpSpPr/>
          <p:nvPr/>
        </p:nvGrpSpPr>
        <p:grpSpPr>
          <a:xfrm>
            <a:off x="7493514" y="1285676"/>
            <a:ext cx="536598" cy="446700"/>
            <a:chOff x="8349267" y="1152197"/>
            <a:chExt cx="869792" cy="383241"/>
          </a:xfrm>
        </p:grpSpPr>
        <p:pic>
          <p:nvPicPr>
            <p:cNvPr id="50" name="Picture 49"/>
            <p:cNvPicPr>
              <a:picLocks noChangeAspect="1"/>
            </p:cNvPicPr>
            <p:nvPr/>
          </p:nvPicPr>
          <p:blipFill>
            <a:blip r:embed="rId2"/>
            <a:stretch>
              <a:fillRect/>
            </a:stretch>
          </p:blipFill>
          <p:spPr>
            <a:xfrm rot="1121728" flipH="1">
              <a:off x="8472997" y="1152197"/>
              <a:ext cx="638735" cy="383241"/>
            </a:xfrm>
            <a:prstGeom prst="rect">
              <a:avLst/>
            </a:prstGeom>
          </p:spPr>
        </p:pic>
        <p:sp>
          <p:nvSpPr>
            <p:cNvPr id="51" name="Rectangle 50"/>
            <p:cNvSpPr/>
            <p:nvPr/>
          </p:nvSpPr>
          <p:spPr>
            <a:xfrm>
              <a:off x="9111483" y="1182216"/>
              <a:ext cx="107576" cy="245292"/>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p:cNvSpPr/>
            <p:nvPr/>
          </p:nvSpPr>
          <p:spPr>
            <a:xfrm>
              <a:off x="8349267" y="1193736"/>
              <a:ext cx="107576" cy="245292"/>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3" name="Group 52"/>
          <p:cNvGrpSpPr/>
          <p:nvPr/>
        </p:nvGrpSpPr>
        <p:grpSpPr>
          <a:xfrm>
            <a:off x="7469601" y="2593634"/>
            <a:ext cx="290321" cy="479460"/>
            <a:chOff x="8358228" y="529755"/>
            <a:chExt cx="851863" cy="360363"/>
          </a:xfrm>
        </p:grpSpPr>
        <p:pic>
          <p:nvPicPr>
            <p:cNvPr id="54" name="Picture 53"/>
            <p:cNvPicPr>
              <a:picLocks noChangeAspect="1"/>
            </p:cNvPicPr>
            <p:nvPr/>
          </p:nvPicPr>
          <p:blipFill>
            <a:blip r:embed="rId4"/>
            <a:stretch>
              <a:fillRect/>
            </a:stretch>
          </p:blipFill>
          <p:spPr>
            <a:xfrm rot="21311945">
              <a:off x="8472997" y="529755"/>
              <a:ext cx="643505" cy="360363"/>
            </a:xfrm>
            <a:prstGeom prst="rect">
              <a:avLst/>
            </a:prstGeom>
          </p:spPr>
        </p:pic>
        <p:sp>
          <p:nvSpPr>
            <p:cNvPr id="55" name="Rectangle 54"/>
            <p:cNvSpPr/>
            <p:nvPr/>
          </p:nvSpPr>
          <p:spPr>
            <a:xfrm>
              <a:off x="8358228" y="575174"/>
              <a:ext cx="107576" cy="245292"/>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p:cNvSpPr/>
            <p:nvPr/>
          </p:nvSpPr>
          <p:spPr>
            <a:xfrm>
              <a:off x="9102515" y="599512"/>
              <a:ext cx="107576" cy="245292"/>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7" name="Group 56"/>
          <p:cNvGrpSpPr/>
          <p:nvPr/>
        </p:nvGrpSpPr>
        <p:grpSpPr>
          <a:xfrm>
            <a:off x="6715490" y="3119114"/>
            <a:ext cx="483203" cy="411287"/>
            <a:chOff x="8349267" y="1152197"/>
            <a:chExt cx="869792" cy="383241"/>
          </a:xfrm>
        </p:grpSpPr>
        <p:pic>
          <p:nvPicPr>
            <p:cNvPr id="58" name="Picture 57"/>
            <p:cNvPicPr>
              <a:picLocks noChangeAspect="1"/>
            </p:cNvPicPr>
            <p:nvPr/>
          </p:nvPicPr>
          <p:blipFill>
            <a:blip r:embed="rId2"/>
            <a:stretch>
              <a:fillRect/>
            </a:stretch>
          </p:blipFill>
          <p:spPr>
            <a:xfrm rot="1121728" flipH="1">
              <a:off x="8472997" y="1152197"/>
              <a:ext cx="638735" cy="383241"/>
            </a:xfrm>
            <a:prstGeom prst="rect">
              <a:avLst/>
            </a:prstGeom>
          </p:spPr>
        </p:pic>
        <p:sp>
          <p:nvSpPr>
            <p:cNvPr id="59" name="Rectangle 58"/>
            <p:cNvSpPr/>
            <p:nvPr/>
          </p:nvSpPr>
          <p:spPr>
            <a:xfrm>
              <a:off x="9111483" y="1182216"/>
              <a:ext cx="107576" cy="245292"/>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p:cNvSpPr/>
            <p:nvPr/>
          </p:nvSpPr>
          <p:spPr>
            <a:xfrm>
              <a:off x="8349267" y="1193736"/>
              <a:ext cx="107576" cy="245292"/>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5" name="Group 64"/>
          <p:cNvGrpSpPr/>
          <p:nvPr/>
        </p:nvGrpSpPr>
        <p:grpSpPr>
          <a:xfrm>
            <a:off x="6096000" y="3532434"/>
            <a:ext cx="1089871" cy="410603"/>
            <a:chOff x="8349267" y="1152197"/>
            <a:chExt cx="869792" cy="383241"/>
          </a:xfrm>
        </p:grpSpPr>
        <p:pic>
          <p:nvPicPr>
            <p:cNvPr id="66" name="Picture 65"/>
            <p:cNvPicPr>
              <a:picLocks noChangeAspect="1"/>
            </p:cNvPicPr>
            <p:nvPr/>
          </p:nvPicPr>
          <p:blipFill>
            <a:blip r:embed="rId2"/>
            <a:stretch>
              <a:fillRect/>
            </a:stretch>
          </p:blipFill>
          <p:spPr>
            <a:xfrm rot="1121728" flipH="1">
              <a:off x="8472997" y="1152197"/>
              <a:ext cx="638735" cy="383241"/>
            </a:xfrm>
            <a:prstGeom prst="rect">
              <a:avLst/>
            </a:prstGeom>
          </p:spPr>
        </p:pic>
        <p:sp>
          <p:nvSpPr>
            <p:cNvPr id="67" name="Rectangle 66"/>
            <p:cNvSpPr/>
            <p:nvPr/>
          </p:nvSpPr>
          <p:spPr>
            <a:xfrm>
              <a:off x="9111483" y="1182216"/>
              <a:ext cx="107576" cy="245292"/>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p:cNvSpPr/>
            <p:nvPr/>
          </p:nvSpPr>
          <p:spPr>
            <a:xfrm>
              <a:off x="8349267" y="1193736"/>
              <a:ext cx="107576" cy="245292"/>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3" name="Group 72"/>
          <p:cNvGrpSpPr/>
          <p:nvPr/>
        </p:nvGrpSpPr>
        <p:grpSpPr>
          <a:xfrm>
            <a:off x="6051955" y="2646366"/>
            <a:ext cx="1165111" cy="314619"/>
            <a:chOff x="8349267" y="1152197"/>
            <a:chExt cx="869792" cy="383241"/>
          </a:xfrm>
        </p:grpSpPr>
        <p:pic>
          <p:nvPicPr>
            <p:cNvPr id="74" name="Picture 73"/>
            <p:cNvPicPr>
              <a:picLocks noChangeAspect="1"/>
            </p:cNvPicPr>
            <p:nvPr/>
          </p:nvPicPr>
          <p:blipFill>
            <a:blip r:embed="rId2"/>
            <a:stretch>
              <a:fillRect/>
            </a:stretch>
          </p:blipFill>
          <p:spPr>
            <a:xfrm rot="1121728" flipH="1">
              <a:off x="8472997" y="1152197"/>
              <a:ext cx="638735" cy="383241"/>
            </a:xfrm>
            <a:prstGeom prst="rect">
              <a:avLst/>
            </a:prstGeom>
          </p:spPr>
        </p:pic>
        <p:sp>
          <p:nvSpPr>
            <p:cNvPr id="75" name="Rectangle 74"/>
            <p:cNvSpPr/>
            <p:nvPr/>
          </p:nvSpPr>
          <p:spPr>
            <a:xfrm>
              <a:off x="9111483" y="1182216"/>
              <a:ext cx="107576" cy="245292"/>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p:cNvSpPr/>
            <p:nvPr/>
          </p:nvSpPr>
          <p:spPr>
            <a:xfrm>
              <a:off x="8349267" y="1193736"/>
              <a:ext cx="107576" cy="245292"/>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5" name="Group 84"/>
          <p:cNvGrpSpPr/>
          <p:nvPr/>
        </p:nvGrpSpPr>
        <p:grpSpPr>
          <a:xfrm>
            <a:off x="6392513" y="2143296"/>
            <a:ext cx="787807" cy="307354"/>
            <a:chOff x="8358228" y="529755"/>
            <a:chExt cx="851863" cy="360363"/>
          </a:xfrm>
        </p:grpSpPr>
        <p:pic>
          <p:nvPicPr>
            <p:cNvPr id="86" name="Picture 85"/>
            <p:cNvPicPr>
              <a:picLocks noChangeAspect="1"/>
            </p:cNvPicPr>
            <p:nvPr/>
          </p:nvPicPr>
          <p:blipFill>
            <a:blip r:embed="rId4"/>
            <a:stretch>
              <a:fillRect/>
            </a:stretch>
          </p:blipFill>
          <p:spPr>
            <a:xfrm rot="21311945">
              <a:off x="8472997" y="529755"/>
              <a:ext cx="643505" cy="360363"/>
            </a:xfrm>
            <a:prstGeom prst="rect">
              <a:avLst/>
            </a:prstGeom>
          </p:spPr>
        </p:pic>
        <p:sp>
          <p:nvSpPr>
            <p:cNvPr id="87" name="Rectangle 86"/>
            <p:cNvSpPr/>
            <p:nvPr/>
          </p:nvSpPr>
          <p:spPr>
            <a:xfrm>
              <a:off x="8358228" y="575174"/>
              <a:ext cx="107576" cy="245292"/>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p:cNvSpPr/>
            <p:nvPr/>
          </p:nvSpPr>
          <p:spPr>
            <a:xfrm>
              <a:off x="9102515" y="599512"/>
              <a:ext cx="107576" cy="245292"/>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9" name="Group 88"/>
          <p:cNvGrpSpPr/>
          <p:nvPr/>
        </p:nvGrpSpPr>
        <p:grpSpPr>
          <a:xfrm>
            <a:off x="6728756" y="1636219"/>
            <a:ext cx="469047" cy="480341"/>
            <a:chOff x="8349267" y="1152197"/>
            <a:chExt cx="869792" cy="383241"/>
          </a:xfrm>
        </p:grpSpPr>
        <p:pic>
          <p:nvPicPr>
            <p:cNvPr id="90" name="Picture 89"/>
            <p:cNvPicPr>
              <a:picLocks noChangeAspect="1"/>
            </p:cNvPicPr>
            <p:nvPr/>
          </p:nvPicPr>
          <p:blipFill>
            <a:blip r:embed="rId2"/>
            <a:stretch>
              <a:fillRect/>
            </a:stretch>
          </p:blipFill>
          <p:spPr>
            <a:xfrm rot="1121728" flipH="1">
              <a:off x="8472997" y="1152197"/>
              <a:ext cx="638735" cy="383241"/>
            </a:xfrm>
            <a:prstGeom prst="rect">
              <a:avLst/>
            </a:prstGeom>
          </p:spPr>
        </p:pic>
        <p:sp>
          <p:nvSpPr>
            <p:cNvPr id="91" name="Rectangle 90"/>
            <p:cNvSpPr/>
            <p:nvPr/>
          </p:nvSpPr>
          <p:spPr>
            <a:xfrm>
              <a:off x="9111483" y="1182216"/>
              <a:ext cx="107576" cy="245292"/>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p:cNvSpPr/>
            <p:nvPr/>
          </p:nvSpPr>
          <p:spPr>
            <a:xfrm>
              <a:off x="8349267" y="1193736"/>
              <a:ext cx="107576" cy="245292"/>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7" name="Group 96"/>
          <p:cNvGrpSpPr/>
          <p:nvPr/>
        </p:nvGrpSpPr>
        <p:grpSpPr>
          <a:xfrm>
            <a:off x="6382872" y="1007507"/>
            <a:ext cx="835446" cy="403913"/>
            <a:chOff x="8349267" y="1152197"/>
            <a:chExt cx="869792" cy="383241"/>
          </a:xfrm>
        </p:grpSpPr>
        <p:pic>
          <p:nvPicPr>
            <p:cNvPr id="98" name="Picture 97"/>
            <p:cNvPicPr>
              <a:picLocks noChangeAspect="1"/>
            </p:cNvPicPr>
            <p:nvPr/>
          </p:nvPicPr>
          <p:blipFill>
            <a:blip r:embed="rId2"/>
            <a:stretch>
              <a:fillRect/>
            </a:stretch>
          </p:blipFill>
          <p:spPr>
            <a:xfrm rot="1121728" flipH="1">
              <a:off x="8472997" y="1152197"/>
              <a:ext cx="638735" cy="383241"/>
            </a:xfrm>
            <a:prstGeom prst="rect">
              <a:avLst/>
            </a:prstGeom>
          </p:spPr>
        </p:pic>
        <p:sp>
          <p:nvSpPr>
            <p:cNvPr id="99" name="Rectangle 98"/>
            <p:cNvSpPr/>
            <p:nvPr/>
          </p:nvSpPr>
          <p:spPr>
            <a:xfrm>
              <a:off x="9111483" y="1182216"/>
              <a:ext cx="107576" cy="245292"/>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ectangle 99"/>
            <p:cNvSpPr/>
            <p:nvPr/>
          </p:nvSpPr>
          <p:spPr>
            <a:xfrm>
              <a:off x="8349267" y="1193736"/>
              <a:ext cx="107576" cy="245292"/>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1" name="Picture 100"/>
          <p:cNvPicPr>
            <a:picLocks noChangeAspect="1"/>
          </p:cNvPicPr>
          <p:nvPr/>
        </p:nvPicPr>
        <p:blipFill>
          <a:blip r:embed="rId5"/>
          <a:stretch>
            <a:fillRect/>
          </a:stretch>
        </p:blipFill>
        <p:spPr>
          <a:xfrm>
            <a:off x="1164122" y="4275750"/>
            <a:ext cx="3212335" cy="1969067"/>
          </a:xfrm>
          <a:prstGeom prst="rect">
            <a:avLst/>
          </a:prstGeom>
        </p:spPr>
      </p:pic>
      <p:grpSp>
        <p:nvGrpSpPr>
          <p:cNvPr id="102" name="Group 101"/>
          <p:cNvGrpSpPr/>
          <p:nvPr/>
        </p:nvGrpSpPr>
        <p:grpSpPr>
          <a:xfrm>
            <a:off x="10662463" y="3434555"/>
            <a:ext cx="1233860" cy="365898"/>
            <a:chOff x="8358228" y="529755"/>
            <a:chExt cx="851863" cy="360363"/>
          </a:xfrm>
        </p:grpSpPr>
        <p:pic>
          <p:nvPicPr>
            <p:cNvPr id="103" name="Picture 102"/>
            <p:cNvPicPr>
              <a:picLocks noChangeAspect="1"/>
            </p:cNvPicPr>
            <p:nvPr/>
          </p:nvPicPr>
          <p:blipFill>
            <a:blip r:embed="rId4"/>
            <a:stretch>
              <a:fillRect/>
            </a:stretch>
          </p:blipFill>
          <p:spPr>
            <a:xfrm rot="21311945">
              <a:off x="8472997" y="529755"/>
              <a:ext cx="643505" cy="360363"/>
            </a:xfrm>
            <a:prstGeom prst="rect">
              <a:avLst/>
            </a:prstGeom>
          </p:spPr>
        </p:pic>
        <p:sp>
          <p:nvSpPr>
            <p:cNvPr id="104" name="Rectangle 103"/>
            <p:cNvSpPr/>
            <p:nvPr/>
          </p:nvSpPr>
          <p:spPr>
            <a:xfrm>
              <a:off x="8358228" y="575174"/>
              <a:ext cx="107576" cy="245292"/>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p:cNvSpPr/>
            <p:nvPr/>
          </p:nvSpPr>
          <p:spPr>
            <a:xfrm>
              <a:off x="9102515" y="599512"/>
              <a:ext cx="107576" cy="245292"/>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6" name="Group 105"/>
          <p:cNvGrpSpPr/>
          <p:nvPr/>
        </p:nvGrpSpPr>
        <p:grpSpPr>
          <a:xfrm>
            <a:off x="10702407" y="2295028"/>
            <a:ext cx="532243" cy="359476"/>
            <a:chOff x="8349267" y="1152197"/>
            <a:chExt cx="869792" cy="383241"/>
          </a:xfrm>
        </p:grpSpPr>
        <p:pic>
          <p:nvPicPr>
            <p:cNvPr id="107" name="Picture 106"/>
            <p:cNvPicPr>
              <a:picLocks noChangeAspect="1"/>
            </p:cNvPicPr>
            <p:nvPr/>
          </p:nvPicPr>
          <p:blipFill>
            <a:blip r:embed="rId2"/>
            <a:stretch>
              <a:fillRect/>
            </a:stretch>
          </p:blipFill>
          <p:spPr>
            <a:xfrm rot="1121728" flipH="1">
              <a:off x="8472997" y="1152197"/>
              <a:ext cx="638735" cy="383241"/>
            </a:xfrm>
            <a:prstGeom prst="rect">
              <a:avLst/>
            </a:prstGeom>
          </p:spPr>
        </p:pic>
        <p:sp>
          <p:nvSpPr>
            <p:cNvPr id="108" name="Rectangle 107"/>
            <p:cNvSpPr/>
            <p:nvPr/>
          </p:nvSpPr>
          <p:spPr>
            <a:xfrm>
              <a:off x="9111483" y="1182216"/>
              <a:ext cx="107576" cy="245292"/>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ectangle 108"/>
            <p:cNvSpPr/>
            <p:nvPr/>
          </p:nvSpPr>
          <p:spPr>
            <a:xfrm>
              <a:off x="8349267" y="1193736"/>
              <a:ext cx="107576" cy="245292"/>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0" name="Group 109"/>
          <p:cNvGrpSpPr/>
          <p:nvPr/>
        </p:nvGrpSpPr>
        <p:grpSpPr>
          <a:xfrm>
            <a:off x="10691404" y="2011481"/>
            <a:ext cx="1207405" cy="382621"/>
            <a:chOff x="8358228" y="529755"/>
            <a:chExt cx="851863" cy="360363"/>
          </a:xfrm>
        </p:grpSpPr>
        <p:pic>
          <p:nvPicPr>
            <p:cNvPr id="111" name="Picture 110"/>
            <p:cNvPicPr>
              <a:picLocks noChangeAspect="1"/>
            </p:cNvPicPr>
            <p:nvPr/>
          </p:nvPicPr>
          <p:blipFill>
            <a:blip r:embed="rId4"/>
            <a:stretch>
              <a:fillRect/>
            </a:stretch>
          </p:blipFill>
          <p:spPr>
            <a:xfrm rot="21311945">
              <a:off x="8472997" y="529755"/>
              <a:ext cx="643505" cy="360363"/>
            </a:xfrm>
            <a:prstGeom prst="rect">
              <a:avLst/>
            </a:prstGeom>
          </p:spPr>
        </p:pic>
        <p:sp>
          <p:nvSpPr>
            <p:cNvPr id="112" name="Rectangle 111"/>
            <p:cNvSpPr/>
            <p:nvPr/>
          </p:nvSpPr>
          <p:spPr>
            <a:xfrm>
              <a:off x="8358228" y="575174"/>
              <a:ext cx="107576" cy="245292"/>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ectangle 112"/>
            <p:cNvSpPr/>
            <p:nvPr/>
          </p:nvSpPr>
          <p:spPr>
            <a:xfrm>
              <a:off x="9102515" y="599512"/>
              <a:ext cx="107576" cy="245292"/>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4" name="Group 113"/>
          <p:cNvGrpSpPr/>
          <p:nvPr/>
        </p:nvGrpSpPr>
        <p:grpSpPr>
          <a:xfrm>
            <a:off x="10662463" y="3096807"/>
            <a:ext cx="532243" cy="359476"/>
            <a:chOff x="8349267" y="1152197"/>
            <a:chExt cx="869792" cy="383241"/>
          </a:xfrm>
        </p:grpSpPr>
        <p:pic>
          <p:nvPicPr>
            <p:cNvPr id="115" name="Picture 114"/>
            <p:cNvPicPr>
              <a:picLocks noChangeAspect="1"/>
            </p:cNvPicPr>
            <p:nvPr/>
          </p:nvPicPr>
          <p:blipFill>
            <a:blip r:embed="rId2"/>
            <a:stretch>
              <a:fillRect/>
            </a:stretch>
          </p:blipFill>
          <p:spPr>
            <a:xfrm rot="1121728" flipH="1">
              <a:off x="8472997" y="1152197"/>
              <a:ext cx="638735" cy="383241"/>
            </a:xfrm>
            <a:prstGeom prst="rect">
              <a:avLst/>
            </a:prstGeom>
          </p:spPr>
        </p:pic>
        <p:sp>
          <p:nvSpPr>
            <p:cNvPr id="116" name="Rectangle 115"/>
            <p:cNvSpPr/>
            <p:nvPr/>
          </p:nvSpPr>
          <p:spPr>
            <a:xfrm>
              <a:off x="9111483" y="1182216"/>
              <a:ext cx="107576" cy="245292"/>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Rectangle 116"/>
            <p:cNvSpPr/>
            <p:nvPr/>
          </p:nvSpPr>
          <p:spPr>
            <a:xfrm>
              <a:off x="8349267" y="1193736"/>
              <a:ext cx="107576" cy="245292"/>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8" name="Group 117"/>
          <p:cNvGrpSpPr/>
          <p:nvPr/>
        </p:nvGrpSpPr>
        <p:grpSpPr>
          <a:xfrm>
            <a:off x="10698052" y="1384249"/>
            <a:ext cx="536598" cy="446700"/>
            <a:chOff x="8349267" y="1152197"/>
            <a:chExt cx="869792" cy="383241"/>
          </a:xfrm>
        </p:grpSpPr>
        <p:pic>
          <p:nvPicPr>
            <p:cNvPr id="119" name="Picture 118"/>
            <p:cNvPicPr>
              <a:picLocks noChangeAspect="1"/>
            </p:cNvPicPr>
            <p:nvPr/>
          </p:nvPicPr>
          <p:blipFill>
            <a:blip r:embed="rId2"/>
            <a:stretch>
              <a:fillRect/>
            </a:stretch>
          </p:blipFill>
          <p:spPr>
            <a:xfrm rot="1121728" flipH="1">
              <a:off x="8472997" y="1152197"/>
              <a:ext cx="638735" cy="383241"/>
            </a:xfrm>
            <a:prstGeom prst="rect">
              <a:avLst/>
            </a:prstGeom>
          </p:spPr>
        </p:pic>
        <p:sp>
          <p:nvSpPr>
            <p:cNvPr id="120" name="Rectangle 119"/>
            <p:cNvSpPr/>
            <p:nvPr/>
          </p:nvSpPr>
          <p:spPr>
            <a:xfrm>
              <a:off x="9111483" y="1182216"/>
              <a:ext cx="107576" cy="245292"/>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Rectangle 120"/>
            <p:cNvSpPr/>
            <p:nvPr/>
          </p:nvSpPr>
          <p:spPr>
            <a:xfrm>
              <a:off x="8349267" y="1193736"/>
              <a:ext cx="107576" cy="245292"/>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2" name="Group 121"/>
          <p:cNvGrpSpPr/>
          <p:nvPr/>
        </p:nvGrpSpPr>
        <p:grpSpPr>
          <a:xfrm>
            <a:off x="10674139" y="2692207"/>
            <a:ext cx="290321" cy="479460"/>
            <a:chOff x="8358228" y="529755"/>
            <a:chExt cx="851863" cy="360363"/>
          </a:xfrm>
        </p:grpSpPr>
        <p:pic>
          <p:nvPicPr>
            <p:cNvPr id="123" name="Picture 122"/>
            <p:cNvPicPr>
              <a:picLocks noChangeAspect="1"/>
            </p:cNvPicPr>
            <p:nvPr/>
          </p:nvPicPr>
          <p:blipFill>
            <a:blip r:embed="rId4"/>
            <a:stretch>
              <a:fillRect/>
            </a:stretch>
          </p:blipFill>
          <p:spPr>
            <a:xfrm rot="21311945">
              <a:off x="8472997" y="529755"/>
              <a:ext cx="643505" cy="360363"/>
            </a:xfrm>
            <a:prstGeom prst="rect">
              <a:avLst/>
            </a:prstGeom>
          </p:spPr>
        </p:pic>
        <p:sp>
          <p:nvSpPr>
            <p:cNvPr id="124" name="Rectangle 123"/>
            <p:cNvSpPr/>
            <p:nvPr/>
          </p:nvSpPr>
          <p:spPr>
            <a:xfrm>
              <a:off x="8358228" y="575174"/>
              <a:ext cx="107576" cy="245292"/>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Rectangle 124"/>
            <p:cNvSpPr/>
            <p:nvPr/>
          </p:nvSpPr>
          <p:spPr>
            <a:xfrm>
              <a:off x="9102515" y="599512"/>
              <a:ext cx="107576" cy="245292"/>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6" name="Group 125"/>
          <p:cNvGrpSpPr/>
          <p:nvPr/>
        </p:nvGrpSpPr>
        <p:grpSpPr>
          <a:xfrm>
            <a:off x="9920028" y="3217687"/>
            <a:ext cx="483203" cy="411287"/>
            <a:chOff x="8349267" y="1152197"/>
            <a:chExt cx="869792" cy="383241"/>
          </a:xfrm>
        </p:grpSpPr>
        <p:pic>
          <p:nvPicPr>
            <p:cNvPr id="127" name="Picture 126"/>
            <p:cNvPicPr>
              <a:picLocks noChangeAspect="1"/>
            </p:cNvPicPr>
            <p:nvPr/>
          </p:nvPicPr>
          <p:blipFill>
            <a:blip r:embed="rId2"/>
            <a:stretch>
              <a:fillRect/>
            </a:stretch>
          </p:blipFill>
          <p:spPr>
            <a:xfrm rot="1121728" flipH="1">
              <a:off x="8472997" y="1152197"/>
              <a:ext cx="638735" cy="383241"/>
            </a:xfrm>
            <a:prstGeom prst="rect">
              <a:avLst/>
            </a:prstGeom>
          </p:spPr>
        </p:pic>
        <p:sp>
          <p:nvSpPr>
            <p:cNvPr id="128" name="Rectangle 127"/>
            <p:cNvSpPr/>
            <p:nvPr/>
          </p:nvSpPr>
          <p:spPr>
            <a:xfrm>
              <a:off x="9111483" y="1182216"/>
              <a:ext cx="107576" cy="245292"/>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Rectangle 128"/>
            <p:cNvSpPr/>
            <p:nvPr/>
          </p:nvSpPr>
          <p:spPr>
            <a:xfrm>
              <a:off x="8349267" y="1193736"/>
              <a:ext cx="107576" cy="245292"/>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0" name="Group 129"/>
          <p:cNvGrpSpPr/>
          <p:nvPr/>
        </p:nvGrpSpPr>
        <p:grpSpPr>
          <a:xfrm>
            <a:off x="9300538" y="3631007"/>
            <a:ext cx="1089871" cy="410603"/>
            <a:chOff x="8349267" y="1152197"/>
            <a:chExt cx="869792" cy="383241"/>
          </a:xfrm>
        </p:grpSpPr>
        <p:pic>
          <p:nvPicPr>
            <p:cNvPr id="131" name="Picture 130"/>
            <p:cNvPicPr>
              <a:picLocks noChangeAspect="1"/>
            </p:cNvPicPr>
            <p:nvPr/>
          </p:nvPicPr>
          <p:blipFill>
            <a:blip r:embed="rId2"/>
            <a:stretch>
              <a:fillRect/>
            </a:stretch>
          </p:blipFill>
          <p:spPr>
            <a:xfrm rot="1121728" flipH="1">
              <a:off x="8472997" y="1152197"/>
              <a:ext cx="638735" cy="383241"/>
            </a:xfrm>
            <a:prstGeom prst="rect">
              <a:avLst/>
            </a:prstGeom>
          </p:spPr>
        </p:pic>
        <p:sp>
          <p:nvSpPr>
            <p:cNvPr id="132" name="Rectangle 131"/>
            <p:cNvSpPr/>
            <p:nvPr/>
          </p:nvSpPr>
          <p:spPr>
            <a:xfrm>
              <a:off x="9111483" y="1182216"/>
              <a:ext cx="107576" cy="245292"/>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Rectangle 132"/>
            <p:cNvSpPr/>
            <p:nvPr/>
          </p:nvSpPr>
          <p:spPr>
            <a:xfrm>
              <a:off x="8349267" y="1193736"/>
              <a:ext cx="107576" cy="245292"/>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4" name="Group 133"/>
          <p:cNvGrpSpPr/>
          <p:nvPr/>
        </p:nvGrpSpPr>
        <p:grpSpPr>
          <a:xfrm>
            <a:off x="9256493" y="2744939"/>
            <a:ext cx="1165111" cy="314619"/>
            <a:chOff x="8349267" y="1152197"/>
            <a:chExt cx="869792" cy="383241"/>
          </a:xfrm>
        </p:grpSpPr>
        <p:pic>
          <p:nvPicPr>
            <p:cNvPr id="135" name="Picture 134"/>
            <p:cNvPicPr>
              <a:picLocks noChangeAspect="1"/>
            </p:cNvPicPr>
            <p:nvPr/>
          </p:nvPicPr>
          <p:blipFill>
            <a:blip r:embed="rId2"/>
            <a:stretch>
              <a:fillRect/>
            </a:stretch>
          </p:blipFill>
          <p:spPr>
            <a:xfrm rot="1121728" flipH="1">
              <a:off x="8472997" y="1152197"/>
              <a:ext cx="638735" cy="383241"/>
            </a:xfrm>
            <a:prstGeom prst="rect">
              <a:avLst/>
            </a:prstGeom>
          </p:spPr>
        </p:pic>
        <p:sp>
          <p:nvSpPr>
            <p:cNvPr id="136" name="Rectangle 135"/>
            <p:cNvSpPr/>
            <p:nvPr/>
          </p:nvSpPr>
          <p:spPr>
            <a:xfrm>
              <a:off x="9111483" y="1182216"/>
              <a:ext cx="107576" cy="245292"/>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Rectangle 136"/>
            <p:cNvSpPr/>
            <p:nvPr/>
          </p:nvSpPr>
          <p:spPr>
            <a:xfrm>
              <a:off x="8349267" y="1193736"/>
              <a:ext cx="107576" cy="245292"/>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8" name="Group 137"/>
          <p:cNvGrpSpPr/>
          <p:nvPr/>
        </p:nvGrpSpPr>
        <p:grpSpPr>
          <a:xfrm>
            <a:off x="9597051" y="2241869"/>
            <a:ext cx="787807" cy="307354"/>
            <a:chOff x="8358228" y="529755"/>
            <a:chExt cx="851863" cy="360363"/>
          </a:xfrm>
        </p:grpSpPr>
        <p:pic>
          <p:nvPicPr>
            <p:cNvPr id="139" name="Picture 138"/>
            <p:cNvPicPr>
              <a:picLocks noChangeAspect="1"/>
            </p:cNvPicPr>
            <p:nvPr/>
          </p:nvPicPr>
          <p:blipFill>
            <a:blip r:embed="rId4"/>
            <a:stretch>
              <a:fillRect/>
            </a:stretch>
          </p:blipFill>
          <p:spPr>
            <a:xfrm rot="21311945">
              <a:off x="8472997" y="529755"/>
              <a:ext cx="643505" cy="360363"/>
            </a:xfrm>
            <a:prstGeom prst="rect">
              <a:avLst/>
            </a:prstGeom>
          </p:spPr>
        </p:pic>
        <p:sp>
          <p:nvSpPr>
            <p:cNvPr id="140" name="Rectangle 139"/>
            <p:cNvSpPr/>
            <p:nvPr/>
          </p:nvSpPr>
          <p:spPr>
            <a:xfrm>
              <a:off x="8358228" y="575174"/>
              <a:ext cx="107576" cy="245292"/>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Rectangle 140"/>
            <p:cNvSpPr/>
            <p:nvPr/>
          </p:nvSpPr>
          <p:spPr>
            <a:xfrm>
              <a:off x="9102515" y="599512"/>
              <a:ext cx="107576" cy="245292"/>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2" name="Group 141"/>
          <p:cNvGrpSpPr/>
          <p:nvPr/>
        </p:nvGrpSpPr>
        <p:grpSpPr>
          <a:xfrm>
            <a:off x="9933294" y="1734792"/>
            <a:ext cx="469047" cy="480341"/>
            <a:chOff x="8349267" y="1152197"/>
            <a:chExt cx="869792" cy="383241"/>
          </a:xfrm>
        </p:grpSpPr>
        <p:pic>
          <p:nvPicPr>
            <p:cNvPr id="143" name="Picture 142"/>
            <p:cNvPicPr>
              <a:picLocks noChangeAspect="1"/>
            </p:cNvPicPr>
            <p:nvPr/>
          </p:nvPicPr>
          <p:blipFill>
            <a:blip r:embed="rId2"/>
            <a:stretch>
              <a:fillRect/>
            </a:stretch>
          </p:blipFill>
          <p:spPr>
            <a:xfrm rot="1121728" flipH="1">
              <a:off x="8472997" y="1152197"/>
              <a:ext cx="638735" cy="383241"/>
            </a:xfrm>
            <a:prstGeom prst="rect">
              <a:avLst/>
            </a:prstGeom>
          </p:spPr>
        </p:pic>
        <p:sp>
          <p:nvSpPr>
            <p:cNvPr id="144" name="Rectangle 143"/>
            <p:cNvSpPr/>
            <p:nvPr/>
          </p:nvSpPr>
          <p:spPr>
            <a:xfrm>
              <a:off x="9111483" y="1182216"/>
              <a:ext cx="107576" cy="245292"/>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Rectangle 144"/>
            <p:cNvSpPr/>
            <p:nvPr/>
          </p:nvSpPr>
          <p:spPr>
            <a:xfrm>
              <a:off x="8349267" y="1193736"/>
              <a:ext cx="107576" cy="245292"/>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6" name="Group 145"/>
          <p:cNvGrpSpPr/>
          <p:nvPr/>
        </p:nvGrpSpPr>
        <p:grpSpPr>
          <a:xfrm>
            <a:off x="9587410" y="1106080"/>
            <a:ext cx="835446" cy="403913"/>
            <a:chOff x="8349267" y="1152197"/>
            <a:chExt cx="869792" cy="383241"/>
          </a:xfrm>
        </p:grpSpPr>
        <p:pic>
          <p:nvPicPr>
            <p:cNvPr id="147" name="Picture 146"/>
            <p:cNvPicPr>
              <a:picLocks noChangeAspect="1"/>
            </p:cNvPicPr>
            <p:nvPr/>
          </p:nvPicPr>
          <p:blipFill>
            <a:blip r:embed="rId2"/>
            <a:stretch>
              <a:fillRect/>
            </a:stretch>
          </p:blipFill>
          <p:spPr>
            <a:xfrm rot="1121728" flipH="1">
              <a:off x="8472997" y="1152197"/>
              <a:ext cx="638735" cy="383241"/>
            </a:xfrm>
            <a:prstGeom prst="rect">
              <a:avLst/>
            </a:prstGeom>
          </p:spPr>
        </p:pic>
        <p:sp>
          <p:nvSpPr>
            <p:cNvPr id="148" name="Rectangle 147"/>
            <p:cNvSpPr/>
            <p:nvPr/>
          </p:nvSpPr>
          <p:spPr>
            <a:xfrm>
              <a:off x="9111483" y="1182216"/>
              <a:ext cx="107576" cy="245292"/>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Rectangle 148"/>
            <p:cNvSpPr/>
            <p:nvPr/>
          </p:nvSpPr>
          <p:spPr>
            <a:xfrm>
              <a:off x="8349267" y="1193736"/>
              <a:ext cx="107576" cy="245292"/>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94" name="Group 293"/>
          <p:cNvGrpSpPr/>
          <p:nvPr/>
        </p:nvGrpSpPr>
        <p:grpSpPr>
          <a:xfrm>
            <a:off x="10767131" y="3812151"/>
            <a:ext cx="1233860" cy="365898"/>
            <a:chOff x="8358228" y="529755"/>
            <a:chExt cx="851863" cy="360363"/>
          </a:xfrm>
        </p:grpSpPr>
        <p:pic>
          <p:nvPicPr>
            <p:cNvPr id="295" name="Picture 294"/>
            <p:cNvPicPr>
              <a:picLocks noChangeAspect="1"/>
            </p:cNvPicPr>
            <p:nvPr/>
          </p:nvPicPr>
          <p:blipFill>
            <a:blip r:embed="rId4"/>
            <a:stretch>
              <a:fillRect/>
            </a:stretch>
          </p:blipFill>
          <p:spPr>
            <a:xfrm rot="21311945">
              <a:off x="8472997" y="529755"/>
              <a:ext cx="643505" cy="360363"/>
            </a:xfrm>
            <a:prstGeom prst="rect">
              <a:avLst/>
            </a:prstGeom>
          </p:spPr>
        </p:pic>
        <p:sp>
          <p:nvSpPr>
            <p:cNvPr id="296" name="Rectangle 295"/>
            <p:cNvSpPr/>
            <p:nvPr/>
          </p:nvSpPr>
          <p:spPr>
            <a:xfrm>
              <a:off x="8358228" y="575174"/>
              <a:ext cx="107576" cy="245292"/>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7" name="Rectangle 296"/>
            <p:cNvSpPr/>
            <p:nvPr/>
          </p:nvSpPr>
          <p:spPr>
            <a:xfrm>
              <a:off x="9102515" y="599512"/>
              <a:ext cx="107576" cy="245292"/>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98" name="Group 297"/>
          <p:cNvGrpSpPr/>
          <p:nvPr/>
        </p:nvGrpSpPr>
        <p:grpSpPr>
          <a:xfrm>
            <a:off x="10807075" y="2672624"/>
            <a:ext cx="532243" cy="359476"/>
            <a:chOff x="8349267" y="1152197"/>
            <a:chExt cx="869792" cy="383241"/>
          </a:xfrm>
        </p:grpSpPr>
        <p:pic>
          <p:nvPicPr>
            <p:cNvPr id="299" name="Picture 298"/>
            <p:cNvPicPr>
              <a:picLocks noChangeAspect="1"/>
            </p:cNvPicPr>
            <p:nvPr/>
          </p:nvPicPr>
          <p:blipFill>
            <a:blip r:embed="rId2"/>
            <a:stretch>
              <a:fillRect/>
            </a:stretch>
          </p:blipFill>
          <p:spPr>
            <a:xfrm rot="1121728" flipH="1">
              <a:off x="8472997" y="1152197"/>
              <a:ext cx="638735" cy="383241"/>
            </a:xfrm>
            <a:prstGeom prst="rect">
              <a:avLst/>
            </a:prstGeom>
          </p:spPr>
        </p:pic>
        <p:sp>
          <p:nvSpPr>
            <p:cNvPr id="300" name="Rectangle 299"/>
            <p:cNvSpPr/>
            <p:nvPr/>
          </p:nvSpPr>
          <p:spPr>
            <a:xfrm>
              <a:off x="9111483" y="1182216"/>
              <a:ext cx="107576" cy="245292"/>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1" name="Rectangle 300"/>
            <p:cNvSpPr/>
            <p:nvPr/>
          </p:nvSpPr>
          <p:spPr>
            <a:xfrm>
              <a:off x="8349267" y="1193736"/>
              <a:ext cx="107576" cy="245292"/>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2" name="Group 301"/>
          <p:cNvGrpSpPr/>
          <p:nvPr/>
        </p:nvGrpSpPr>
        <p:grpSpPr>
          <a:xfrm>
            <a:off x="10796072" y="2389077"/>
            <a:ext cx="1207405" cy="382621"/>
            <a:chOff x="8358228" y="529755"/>
            <a:chExt cx="851863" cy="360363"/>
          </a:xfrm>
        </p:grpSpPr>
        <p:pic>
          <p:nvPicPr>
            <p:cNvPr id="303" name="Picture 302"/>
            <p:cNvPicPr>
              <a:picLocks noChangeAspect="1"/>
            </p:cNvPicPr>
            <p:nvPr/>
          </p:nvPicPr>
          <p:blipFill>
            <a:blip r:embed="rId4"/>
            <a:stretch>
              <a:fillRect/>
            </a:stretch>
          </p:blipFill>
          <p:spPr>
            <a:xfrm rot="21311945">
              <a:off x="8472997" y="529755"/>
              <a:ext cx="643505" cy="360363"/>
            </a:xfrm>
            <a:prstGeom prst="rect">
              <a:avLst/>
            </a:prstGeom>
          </p:spPr>
        </p:pic>
        <p:sp>
          <p:nvSpPr>
            <p:cNvPr id="304" name="Rectangle 303"/>
            <p:cNvSpPr/>
            <p:nvPr/>
          </p:nvSpPr>
          <p:spPr>
            <a:xfrm>
              <a:off x="8358228" y="575174"/>
              <a:ext cx="107576" cy="245292"/>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5" name="Rectangle 304"/>
            <p:cNvSpPr/>
            <p:nvPr/>
          </p:nvSpPr>
          <p:spPr>
            <a:xfrm>
              <a:off x="9102515" y="599512"/>
              <a:ext cx="107576" cy="245292"/>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6" name="Group 305"/>
          <p:cNvGrpSpPr/>
          <p:nvPr/>
        </p:nvGrpSpPr>
        <p:grpSpPr>
          <a:xfrm>
            <a:off x="10767131" y="3474403"/>
            <a:ext cx="532243" cy="359476"/>
            <a:chOff x="8349267" y="1152197"/>
            <a:chExt cx="869792" cy="383241"/>
          </a:xfrm>
        </p:grpSpPr>
        <p:pic>
          <p:nvPicPr>
            <p:cNvPr id="307" name="Picture 306"/>
            <p:cNvPicPr>
              <a:picLocks noChangeAspect="1"/>
            </p:cNvPicPr>
            <p:nvPr/>
          </p:nvPicPr>
          <p:blipFill>
            <a:blip r:embed="rId2"/>
            <a:stretch>
              <a:fillRect/>
            </a:stretch>
          </p:blipFill>
          <p:spPr>
            <a:xfrm rot="1121728" flipH="1">
              <a:off x="8472997" y="1152197"/>
              <a:ext cx="638735" cy="383241"/>
            </a:xfrm>
            <a:prstGeom prst="rect">
              <a:avLst/>
            </a:prstGeom>
          </p:spPr>
        </p:pic>
        <p:sp>
          <p:nvSpPr>
            <p:cNvPr id="308" name="Rectangle 307"/>
            <p:cNvSpPr/>
            <p:nvPr/>
          </p:nvSpPr>
          <p:spPr>
            <a:xfrm>
              <a:off x="9111483" y="1182216"/>
              <a:ext cx="107576" cy="245292"/>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9" name="Rectangle 308"/>
            <p:cNvSpPr/>
            <p:nvPr/>
          </p:nvSpPr>
          <p:spPr>
            <a:xfrm>
              <a:off x="8349267" y="1193736"/>
              <a:ext cx="107576" cy="245292"/>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10" name="Group 309"/>
          <p:cNvGrpSpPr/>
          <p:nvPr/>
        </p:nvGrpSpPr>
        <p:grpSpPr>
          <a:xfrm>
            <a:off x="10802720" y="1761845"/>
            <a:ext cx="536598" cy="446700"/>
            <a:chOff x="8349267" y="1152197"/>
            <a:chExt cx="869792" cy="383241"/>
          </a:xfrm>
        </p:grpSpPr>
        <p:pic>
          <p:nvPicPr>
            <p:cNvPr id="311" name="Picture 310"/>
            <p:cNvPicPr>
              <a:picLocks noChangeAspect="1"/>
            </p:cNvPicPr>
            <p:nvPr/>
          </p:nvPicPr>
          <p:blipFill>
            <a:blip r:embed="rId2"/>
            <a:stretch>
              <a:fillRect/>
            </a:stretch>
          </p:blipFill>
          <p:spPr>
            <a:xfrm rot="1121728" flipH="1">
              <a:off x="8472997" y="1152197"/>
              <a:ext cx="638735" cy="383241"/>
            </a:xfrm>
            <a:prstGeom prst="rect">
              <a:avLst/>
            </a:prstGeom>
          </p:spPr>
        </p:pic>
        <p:sp>
          <p:nvSpPr>
            <p:cNvPr id="312" name="Rectangle 311"/>
            <p:cNvSpPr/>
            <p:nvPr/>
          </p:nvSpPr>
          <p:spPr>
            <a:xfrm>
              <a:off x="9111483" y="1182216"/>
              <a:ext cx="107576" cy="245292"/>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3" name="Rectangle 312"/>
            <p:cNvSpPr/>
            <p:nvPr/>
          </p:nvSpPr>
          <p:spPr>
            <a:xfrm>
              <a:off x="8349267" y="1193736"/>
              <a:ext cx="107576" cy="245292"/>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14" name="Group 313"/>
          <p:cNvGrpSpPr/>
          <p:nvPr/>
        </p:nvGrpSpPr>
        <p:grpSpPr>
          <a:xfrm>
            <a:off x="10778807" y="3069803"/>
            <a:ext cx="290321" cy="479460"/>
            <a:chOff x="8358228" y="529755"/>
            <a:chExt cx="851863" cy="360363"/>
          </a:xfrm>
        </p:grpSpPr>
        <p:pic>
          <p:nvPicPr>
            <p:cNvPr id="315" name="Picture 314"/>
            <p:cNvPicPr>
              <a:picLocks noChangeAspect="1"/>
            </p:cNvPicPr>
            <p:nvPr/>
          </p:nvPicPr>
          <p:blipFill>
            <a:blip r:embed="rId4"/>
            <a:stretch>
              <a:fillRect/>
            </a:stretch>
          </p:blipFill>
          <p:spPr>
            <a:xfrm rot="21311945">
              <a:off x="8472997" y="529755"/>
              <a:ext cx="643505" cy="360363"/>
            </a:xfrm>
            <a:prstGeom prst="rect">
              <a:avLst/>
            </a:prstGeom>
          </p:spPr>
        </p:pic>
        <p:sp>
          <p:nvSpPr>
            <p:cNvPr id="316" name="Rectangle 315"/>
            <p:cNvSpPr/>
            <p:nvPr/>
          </p:nvSpPr>
          <p:spPr>
            <a:xfrm>
              <a:off x="8358228" y="575174"/>
              <a:ext cx="107576" cy="245292"/>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7" name="Rectangle 316"/>
            <p:cNvSpPr/>
            <p:nvPr/>
          </p:nvSpPr>
          <p:spPr>
            <a:xfrm>
              <a:off x="9102515" y="599512"/>
              <a:ext cx="107576" cy="245292"/>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18" name="Group 317"/>
          <p:cNvGrpSpPr/>
          <p:nvPr/>
        </p:nvGrpSpPr>
        <p:grpSpPr>
          <a:xfrm>
            <a:off x="10024696" y="3595283"/>
            <a:ext cx="483203" cy="411287"/>
            <a:chOff x="8349267" y="1152197"/>
            <a:chExt cx="869792" cy="383241"/>
          </a:xfrm>
        </p:grpSpPr>
        <p:pic>
          <p:nvPicPr>
            <p:cNvPr id="319" name="Picture 318"/>
            <p:cNvPicPr>
              <a:picLocks noChangeAspect="1"/>
            </p:cNvPicPr>
            <p:nvPr/>
          </p:nvPicPr>
          <p:blipFill>
            <a:blip r:embed="rId2"/>
            <a:stretch>
              <a:fillRect/>
            </a:stretch>
          </p:blipFill>
          <p:spPr>
            <a:xfrm rot="1121728" flipH="1">
              <a:off x="8472997" y="1152197"/>
              <a:ext cx="638735" cy="383241"/>
            </a:xfrm>
            <a:prstGeom prst="rect">
              <a:avLst/>
            </a:prstGeom>
          </p:spPr>
        </p:pic>
        <p:sp>
          <p:nvSpPr>
            <p:cNvPr id="320" name="Rectangle 319"/>
            <p:cNvSpPr/>
            <p:nvPr/>
          </p:nvSpPr>
          <p:spPr>
            <a:xfrm>
              <a:off x="9111483" y="1182216"/>
              <a:ext cx="107576" cy="245292"/>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1" name="Rectangle 320"/>
            <p:cNvSpPr/>
            <p:nvPr/>
          </p:nvSpPr>
          <p:spPr>
            <a:xfrm>
              <a:off x="8349267" y="1193736"/>
              <a:ext cx="107576" cy="245292"/>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22" name="Group 321"/>
          <p:cNvGrpSpPr/>
          <p:nvPr/>
        </p:nvGrpSpPr>
        <p:grpSpPr>
          <a:xfrm>
            <a:off x="9405206" y="4008603"/>
            <a:ext cx="1089871" cy="410603"/>
            <a:chOff x="8349267" y="1152197"/>
            <a:chExt cx="869792" cy="383241"/>
          </a:xfrm>
        </p:grpSpPr>
        <p:pic>
          <p:nvPicPr>
            <p:cNvPr id="323" name="Picture 322"/>
            <p:cNvPicPr>
              <a:picLocks noChangeAspect="1"/>
            </p:cNvPicPr>
            <p:nvPr/>
          </p:nvPicPr>
          <p:blipFill>
            <a:blip r:embed="rId2"/>
            <a:stretch>
              <a:fillRect/>
            </a:stretch>
          </p:blipFill>
          <p:spPr>
            <a:xfrm rot="1121728" flipH="1">
              <a:off x="8472997" y="1152197"/>
              <a:ext cx="638735" cy="383241"/>
            </a:xfrm>
            <a:prstGeom prst="rect">
              <a:avLst/>
            </a:prstGeom>
          </p:spPr>
        </p:pic>
        <p:sp>
          <p:nvSpPr>
            <p:cNvPr id="324" name="Rectangle 323"/>
            <p:cNvSpPr/>
            <p:nvPr/>
          </p:nvSpPr>
          <p:spPr>
            <a:xfrm>
              <a:off x="9111483" y="1182216"/>
              <a:ext cx="107576" cy="245292"/>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5" name="Rectangle 324"/>
            <p:cNvSpPr/>
            <p:nvPr/>
          </p:nvSpPr>
          <p:spPr>
            <a:xfrm>
              <a:off x="8349267" y="1193736"/>
              <a:ext cx="107576" cy="245292"/>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26" name="Group 325"/>
          <p:cNvGrpSpPr/>
          <p:nvPr/>
        </p:nvGrpSpPr>
        <p:grpSpPr>
          <a:xfrm>
            <a:off x="9361161" y="3122535"/>
            <a:ext cx="1165111" cy="314619"/>
            <a:chOff x="8349267" y="1152197"/>
            <a:chExt cx="869792" cy="383241"/>
          </a:xfrm>
        </p:grpSpPr>
        <p:pic>
          <p:nvPicPr>
            <p:cNvPr id="327" name="Picture 326"/>
            <p:cNvPicPr>
              <a:picLocks noChangeAspect="1"/>
            </p:cNvPicPr>
            <p:nvPr/>
          </p:nvPicPr>
          <p:blipFill>
            <a:blip r:embed="rId2"/>
            <a:stretch>
              <a:fillRect/>
            </a:stretch>
          </p:blipFill>
          <p:spPr>
            <a:xfrm rot="1121728" flipH="1">
              <a:off x="8472997" y="1152197"/>
              <a:ext cx="638735" cy="383241"/>
            </a:xfrm>
            <a:prstGeom prst="rect">
              <a:avLst/>
            </a:prstGeom>
          </p:spPr>
        </p:pic>
        <p:sp>
          <p:nvSpPr>
            <p:cNvPr id="328" name="Rectangle 327"/>
            <p:cNvSpPr/>
            <p:nvPr/>
          </p:nvSpPr>
          <p:spPr>
            <a:xfrm>
              <a:off x="9111483" y="1182216"/>
              <a:ext cx="107576" cy="245292"/>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9" name="Rectangle 328"/>
            <p:cNvSpPr/>
            <p:nvPr/>
          </p:nvSpPr>
          <p:spPr>
            <a:xfrm>
              <a:off x="8349267" y="1193736"/>
              <a:ext cx="107576" cy="245292"/>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30" name="Group 329"/>
          <p:cNvGrpSpPr/>
          <p:nvPr/>
        </p:nvGrpSpPr>
        <p:grpSpPr>
          <a:xfrm>
            <a:off x="9701719" y="2619465"/>
            <a:ext cx="787807" cy="307354"/>
            <a:chOff x="8358228" y="529755"/>
            <a:chExt cx="851863" cy="360363"/>
          </a:xfrm>
        </p:grpSpPr>
        <p:pic>
          <p:nvPicPr>
            <p:cNvPr id="331" name="Picture 330"/>
            <p:cNvPicPr>
              <a:picLocks noChangeAspect="1"/>
            </p:cNvPicPr>
            <p:nvPr/>
          </p:nvPicPr>
          <p:blipFill>
            <a:blip r:embed="rId4"/>
            <a:stretch>
              <a:fillRect/>
            </a:stretch>
          </p:blipFill>
          <p:spPr>
            <a:xfrm rot="21311945">
              <a:off x="8472997" y="529755"/>
              <a:ext cx="643505" cy="360363"/>
            </a:xfrm>
            <a:prstGeom prst="rect">
              <a:avLst/>
            </a:prstGeom>
          </p:spPr>
        </p:pic>
        <p:sp>
          <p:nvSpPr>
            <p:cNvPr id="332" name="Rectangle 331"/>
            <p:cNvSpPr/>
            <p:nvPr/>
          </p:nvSpPr>
          <p:spPr>
            <a:xfrm>
              <a:off x="8358228" y="575174"/>
              <a:ext cx="107576" cy="245292"/>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3" name="Rectangle 332"/>
            <p:cNvSpPr/>
            <p:nvPr/>
          </p:nvSpPr>
          <p:spPr>
            <a:xfrm>
              <a:off x="9102515" y="599512"/>
              <a:ext cx="107576" cy="245292"/>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34" name="Group 333"/>
          <p:cNvGrpSpPr/>
          <p:nvPr/>
        </p:nvGrpSpPr>
        <p:grpSpPr>
          <a:xfrm>
            <a:off x="10037962" y="2112388"/>
            <a:ext cx="469047" cy="480341"/>
            <a:chOff x="8349267" y="1152197"/>
            <a:chExt cx="869792" cy="383241"/>
          </a:xfrm>
        </p:grpSpPr>
        <p:pic>
          <p:nvPicPr>
            <p:cNvPr id="335" name="Picture 334"/>
            <p:cNvPicPr>
              <a:picLocks noChangeAspect="1"/>
            </p:cNvPicPr>
            <p:nvPr/>
          </p:nvPicPr>
          <p:blipFill>
            <a:blip r:embed="rId2"/>
            <a:stretch>
              <a:fillRect/>
            </a:stretch>
          </p:blipFill>
          <p:spPr>
            <a:xfrm rot="1121728" flipH="1">
              <a:off x="8472997" y="1152197"/>
              <a:ext cx="638735" cy="383241"/>
            </a:xfrm>
            <a:prstGeom prst="rect">
              <a:avLst/>
            </a:prstGeom>
          </p:spPr>
        </p:pic>
        <p:sp>
          <p:nvSpPr>
            <p:cNvPr id="336" name="Rectangle 335"/>
            <p:cNvSpPr/>
            <p:nvPr/>
          </p:nvSpPr>
          <p:spPr>
            <a:xfrm>
              <a:off x="9111483" y="1182216"/>
              <a:ext cx="107576" cy="245292"/>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7" name="Rectangle 336"/>
            <p:cNvSpPr/>
            <p:nvPr/>
          </p:nvSpPr>
          <p:spPr>
            <a:xfrm>
              <a:off x="8349267" y="1193736"/>
              <a:ext cx="107576" cy="245292"/>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38" name="Group 337"/>
          <p:cNvGrpSpPr/>
          <p:nvPr/>
        </p:nvGrpSpPr>
        <p:grpSpPr>
          <a:xfrm>
            <a:off x="9692078" y="1483676"/>
            <a:ext cx="835446" cy="403913"/>
            <a:chOff x="8349267" y="1152197"/>
            <a:chExt cx="869792" cy="383241"/>
          </a:xfrm>
        </p:grpSpPr>
        <p:pic>
          <p:nvPicPr>
            <p:cNvPr id="339" name="Picture 338"/>
            <p:cNvPicPr>
              <a:picLocks noChangeAspect="1"/>
            </p:cNvPicPr>
            <p:nvPr/>
          </p:nvPicPr>
          <p:blipFill>
            <a:blip r:embed="rId2"/>
            <a:stretch>
              <a:fillRect/>
            </a:stretch>
          </p:blipFill>
          <p:spPr>
            <a:xfrm rot="1121728" flipH="1">
              <a:off x="8472997" y="1152197"/>
              <a:ext cx="638735" cy="383241"/>
            </a:xfrm>
            <a:prstGeom prst="rect">
              <a:avLst/>
            </a:prstGeom>
          </p:spPr>
        </p:pic>
        <p:sp>
          <p:nvSpPr>
            <p:cNvPr id="340" name="Rectangle 339"/>
            <p:cNvSpPr/>
            <p:nvPr/>
          </p:nvSpPr>
          <p:spPr>
            <a:xfrm>
              <a:off x="9111483" y="1182216"/>
              <a:ext cx="107576" cy="245292"/>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1" name="Rectangle 340"/>
            <p:cNvSpPr/>
            <p:nvPr/>
          </p:nvSpPr>
          <p:spPr>
            <a:xfrm>
              <a:off x="8349267" y="1193736"/>
              <a:ext cx="107576" cy="245292"/>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42" name="Group 341"/>
          <p:cNvGrpSpPr/>
          <p:nvPr/>
        </p:nvGrpSpPr>
        <p:grpSpPr>
          <a:xfrm>
            <a:off x="10854058" y="3147281"/>
            <a:ext cx="1233860" cy="365898"/>
            <a:chOff x="8358228" y="529755"/>
            <a:chExt cx="851863" cy="360363"/>
          </a:xfrm>
        </p:grpSpPr>
        <p:pic>
          <p:nvPicPr>
            <p:cNvPr id="343" name="Picture 342"/>
            <p:cNvPicPr>
              <a:picLocks noChangeAspect="1"/>
            </p:cNvPicPr>
            <p:nvPr/>
          </p:nvPicPr>
          <p:blipFill>
            <a:blip r:embed="rId4"/>
            <a:stretch>
              <a:fillRect/>
            </a:stretch>
          </p:blipFill>
          <p:spPr>
            <a:xfrm rot="21311945">
              <a:off x="8472997" y="529755"/>
              <a:ext cx="643505" cy="360363"/>
            </a:xfrm>
            <a:prstGeom prst="rect">
              <a:avLst/>
            </a:prstGeom>
          </p:spPr>
        </p:pic>
        <p:sp>
          <p:nvSpPr>
            <p:cNvPr id="344" name="Rectangle 343"/>
            <p:cNvSpPr/>
            <p:nvPr/>
          </p:nvSpPr>
          <p:spPr>
            <a:xfrm>
              <a:off x="8358228" y="575174"/>
              <a:ext cx="107576" cy="245292"/>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5" name="Rectangle 344"/>
            <p:cNvSpPr/>
            <p:nvPr/>
          </p:nvSpPr>
          <p:spPr>
            <a:xfrm>
              <a:off x="9102515" y="599512"/>
              <a:ext cx="107576" cy="245292"/>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46" name="Group 345"/>
          <p:cNvGrpSpPr/>
          <p:nvPr/>
        </p:nvGrpSpPr>
        <p:grpSpPr>
          <a:xfrm>
            <a:off x="10894002" y="2007754"/>
            <a:ext cx="532243" cy="359476"/>
            <a:chOff x="8349267" y="1152197"/>
            <a:chExt cx="869792" cy="383241"/>
          </a:xfrm>
        </p:grpSpPr>
        <p:pic>
          <p:nvPicPr>
            <p:cNvPr id="347" name="Picture 346"/>
            <p:cNvPicPr>
              <a:picLocks noChangeAspect="1"/>
            </p:cNvPicPr>
            <p:nvPr/>
          </p:nvPicPr>
          <p:blipFill>
            <a:blip r:embed="rId2"/>
            <a:stretch>
              <a:fillRect/>
            </a:stretch>
          </p:blipFill>
          <p:spPr>
            <a:xfrm rot="1121728" flipH="1">
              <a:off x="8472997" y="1152197"/>
              <a:ext cx="638735" cy="383241"/>
            </a:xfrm>
            <a:prstGeom prst="rect">
              <a:avLst/>
            </a:prstGeom>
          </p:spPr>
        </p:pic>
        <p:sp>
          <p:nvSpPr>
            <p:cNvPr id="348" name="Rectangle 347"/>
            <p:cNvSpPr/>
            <p:nvPr/>
          </p:nvSpPr>
          <p:spPr>
            <a:xfrm>
              <a:off x="9111483" y="1182216"/>
              <a:ext cx="107576" cy="245292"/>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9" name="Rectangle 348"/>
            <p:cNvSpPr/>
            <p:nvPr/>
          </p:nvSpPr>
          <p:spPr>
            <a:xfrm>
              <a:off x="8349267" y="1193736"/>
              <a:ext cx="107576" cy="245292"/>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50" name="Group 349"/>
          <p:cNvGrpSpPr/>
          <p:nvPr/>
        </p:nvGrpSpPr>
        <p:grpSpPr>
          <a:xfrm>
            <a:off x="10882999" y="1724207"/>
            <a:ext cx="1207405" cy="382621"/>
            <a:chOff x="8358228" y="529755"/>
            <a:chExt cx="851863" cy="360363"/>
          </a:xfrm>
        </p:grpSpPr>
        <p:pic>
          <p:nvPicPr>
            <p:cNvPr id="351" name="Picture 350"/>
            <p:cNvPicPr>
              <a:picLocks noChangeAspect="1"/>
            </p:cNvPicPr>
            <p:nvPr/>
          </p:nvPicPr>
          <p:blipFill>
            <a:blip r:embed="rId4"/>
            <a:stretch>
              <a:fillRect/>
            </a:stretch>
          </p:blipFill>
          <p:spPr>
            <a:xfrm rot="21311945">
              <a:off x="8472997" y="529755"/>
              <a:ext cx="643505" cy="360363"/>
            </a:xfrm>
            <a:prstGeom prst="rect">
              <a:avLst/>
            </a:prstGeom>
          </p:spPr>
        </p:pic>
        <p:sp>
          <p:nvSpPr>
            <p:cNvPr id="352" name="Rectangle 351"/>
            <p:cNvSpPr/>
            <p:nvPr/>
          </p:nvSpPr>
          <p:spPr>
            <a:xfrm>
              <a:off x="8358228" y="575174"/>
              <a:ext cx="107576" cy="245292"/>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3" name="Rectangle 352"/>
            <p:cNvSpPr/>
            <p:nvPr/>
          </p:nvSpPr>
          <p:spPr>
            <a:xfrm>
              <a:off x="9102515" y="599512"/>
              <a:ext cx="107576" cy="245292"/>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54" name="Group 353"/>
          <p:cNvGrpSpPr/>
          <p:nvPr/>
        </p:nvGrpSpPr>
        <p:grpSpPr>
          <a:xfrm>
            <a:off x="10854058" y="2809533"/>
            <a:ext cx="532243" cy="359476"/>
            <a:chOff x="8349267" y="1152197"/>
            <a:chExt cx="869792" cy="383241"/>
          </a:xfrm>
        </p:grpSpPr>
        <p:pic>
          <p:nvPicPr>
            <p:cNvPr id="355" name="Picture 354"/>
            <p:cNvPicPr>
              <a:picLocks noChangeAspect="1"/>
            </p:cNvPicPr>
            <p:nvPr/>
          </p:nvPicPr>
          <p:blipFill>
            <a:blip r:embed="rId2"/>
            <a:stretch>
              <a:fillRect/>
            </a:stretch>
          </p:blipFill>
          <p:spPr>
            <a:xfrm rot="1121728" flipH="1">
              <a:off x="8472997" y="1152197"/>
              <a:ext cx="638735" cy="383241"/>
            </a:xfrm>
            <a:prstGeom prst="rect">
              <a:avLst/>
            </a:prstGeom>
          </p:spPr>
        </p:pic>
        <p:sp>
          <p:nvSpPr>
            <p:cNvPr id="356" name="Rectangle 355"/>
            <p:cNvSpPr/>
            <p:nvPr/>
          </p:nvSpPr>
          <p:spPr>
            <a:xfrm>
              <a:off x="9111483" y="1182216"/>
              <a:ext cx="107576" cy="245292"/>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7" name="Rectangle 356"/>
            <p:cNvSpPr/>
            <p:nvPr/>
          </p:nvSpPr>
          <p:spPr>
            <a:xfrm>
              <a:off x="8349267" y="1193736"/>
              <a:ext cx="107576" cy="245292"/>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58" name="Group 357"/>
          <p:cNvGrpSpPr/>
          <p:nvPr/>
        </p:nvGrpSpPr>
        <p:grpSpPr>
          <a:xfrm>
            <a:off x="10889647" y="1096975"/>
            <a:ext cx="536598" cy="446700"/>
            <a:chOff x="8349267" y="1152197"/>
            <a:chExt cx="869792" cy="383241"/>
          </a:xfrm>
        </p:grpSpPr>
        <p:pic>
          <p:nvPicPr>
            <p:cNvPr id="359" name="Picture 358"/>
            <p:cNvPicPr>
              <a:picLocks noChangeAspect="1"/>
            </p:cNvPicPr>
            <p:nvPr/>
          </p:nvPicPr>
          <p:blipFill>
            <a:blip r:embed="rId2"/>
            <a:stretch>
              <a:fillRect/>
            </a:stretch>
          </p:blipFill>
          <p:spPr>
            <a:xfrm rot="1121728" flipH="1">
              <a:off x="8472997" y="1152197"/>
              <a:ext cx="638735" cy="383241"/>
            </a:xfrm>
            <a:prstGeom prst="rect">
              <a:avLst/>
            </a:prstGeom>
          </p:spPr>
        </p:pic>
        <p:sp>
          <p:nvSpPr>
            <p:cNvPr id="360" name="Rectangle 359"/>
            <p:cNvSpPr/>
            <p:nvPr/>
          </p:nvSpPr>
          <p:spPr>
            <a:xfrm>
              <a:off x="9111483" y="1182216"/>
              <a:ext cx="107576" cy="245292"/>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1" name="Rectangle 360"/>
            <p:cNvSpPr/>
            <p:nvPr/>
          </p:nvSpPr>
          <p:spPr>
            <a:xfrm>
              <a:off x="8349267" y="1193736"/>
              <a:ext cx="107576" cy="245292"/>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62" name="Group 361"/>
          <p:cNvGrpSpPr/>
          <p:nvPr/>
        </p:nvGrpSpPr>
        <p:grpSpPr>
          <a:xfrm>
            <a:off x="10865734" y="2404933"/>
            <a:ext cx="290321" cy="479460"/>
            <a:chOff x="8358228" y="529755"/>
            <a:chExt cx="851863" cy="360363"/>
          </a:xfrm>
        </p:grpSpPr>
        <p:pic>
          <p:nvPicPr>
            <p:cNvPr id="363" name="Picture 362"/>
            <p:cNvPicPr>
              <a:picLocks noChangeAspect="1"/>
            </p:cNvPicPr>
            <p:nvPr/>
          </p:nvPicPr>
          <p:blipFill>
            <a:blip r:embed="rId4"/>
            <a:stretch>
              <a:fillRect/>
            </a:stretch>
          </p:blipFill>
          <p:spPr>
            <a:xfrm rot="21311945">
              <a:off x="8472997" y="529755"/>
              <a:ext cx="643505" cy="360363"/>
            </a:xfrm>
            <a:prstGeom prst="rect">
              <a:avLst/>
            </a:prstGeom>
          </p:spPr>
        </p:pic>
        <p:sp>
          <p:nvSpPr>
            <p:cNvPr id="364" name="Rectangle 363"/>
            <p:cNvSpPr/>
            <p:nvPr/>
          </p:nvSpPr>
          <p:spPr>
            <a:xfrm>
              <a:off x="8358228" y="575174"/>
              <a:ext cx="107576" cy="245292"/>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5" name="Rectangle 364"/>
            <p:cNvSpPr/>
            <p:nvPr/>
          </p:nvSpPr>
          <p:spPr>
            <a:xfrm>
              <a:off x="9102515" y="599512"/>
              <a:ext cx="107576" cy="245292"/>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66" name="Group 365"/>
          <p:cNvGrpSpPr/>
          <p:nvPr/>
        </p:nvGrpSpPr>
        <p:grpSpPr>
          <a:xfrm>
            <a:off x="10111623" y="2930413"/>
            <a:ext cx="483203" cy="411287"/>
            <a:chOff x="8349267" y="1152197"/>
            <a:chExt cx="869792" cy="383241"/>
          </a:xfrm>
        </p:grpSpPr>
        <p:pic>
          <p:nvPicPr>
            <p:cNvPr id="367" name="Picture 366"/>
            <p:cNvPicPr>
              <a:picLocks noChangeAspect="1"/>
            </p:cNvPicPr>
            <p:nvPr/>
          </p:nvPicPr>
          <p:blipFill>
            <a:blip r:embed="rId2"/>
            <a:stretch>
              <a:fillRect/>
            </a:stretch>
          </p:blipFill>
          <p:spPr>
            <a:xfrm rot="1121728" flipH="1">
              <a:off x="8472997" y="1152197"/>
              <a:ext cx="638735" cy="383241"/>
            </a:xfrm>
            <a:prstGeom prst="rect">
              <a:avLst/>
            </a:prstGeom>
          </p:spPr>
        </p:pic>
        <p:sp>
          <p:nvSpPr>
            <p:cNvPr id="368" name="Rectangle 367"/>
            <p:cNvSpPr/>
            <p:nvPr/>
          </p:nvSpPr>
          <p:spPr>
            <a:xfrm>
              <a:off x="9111483" y="1182216"/>
              <a:ext cx="107576" cy="245292"/>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9" name="Rectangle 368"/>
            <p:cNvSpPr/>
            <p:nvPr/>
          </p:nvSpPr>
          <p:spPr>
            <a:xfrm>
              <a:off x="8349267" y="1193736"/>
              <a:ext cx="107576" cy="245292"/>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70" name="Group 369"/>
          <p:cNvGrpSpPr/>
          <p:nvPr/>
        </p:nvGrpSpPr>
        <p:grpSpPr>
          <a:xfrm>
            <a:off x="9492133" y="3343733"/>
            <a:ext cx="1089871" cy="410603"/>
            <a:chOff x="8349267" y="1152197"/>
            <a:chExt cx="869792" cy="383241"/>
          </a:xfrm>
        </p:grpSpPr>
        <p:pic>
          <p:nvPicPr>
            <p:cNvPr id="371" name="Picture 370"/>
            <p:cNvPicPr>
              <a:picLocks noChangeAspect="1"/>
            </p:cNvPicPr>
            <p:nvPr/>
          </p:nvPicPr>
          <p:blipFill>
            <a:blip r:embed="rId2"/>
            <a:stretch>
              <a:fillRect/>
            </a:stretch>
          </p:blipFill>
          <p:spPr>
            <a:xfrm rot="1121728" flipH="1">
              <a:off x="8472997" y="1152197"/>
              <a:ext cx="638735" cy="383241"/>
            </a:xfrm>
            <a:prstGeom prst="rect">
              <a:avLst/>
            </a:prstGeom>
          </p:spPr>
        </p:pic>
        <p:sp>
          <p:nvSpPr>
            <p:cNvPr id="372" name="Rectangle 371"/>
            <p:cNvSpPr/>
            <p:nvPr/>
          </p:nvSpPr>
          <p:spPr>
            <a:xfrm>
              <a:off x="9111483" y="1182216"/>
              <a:ext cx="107576" cy="245292"/>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3" name="Rectangle 372"/>
            <p:cNvSpPr/>
            <p:nvPr/>
          </p:nvSpPr>
          <p:spPr>
            <a:xfrm>
              <a:off x="8349267" y="1193736"/>
              <a:ext cx="107576" cy="245292"/>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74" name="Group 373"/>
          <p:cNvGrpSpPr/>
          <p:nvPr/>
        </p:nvGrpSpPr>
        <p:grpSpPr>
          <a:xfrm>
            <a:off x="9448088" y="2457665"/>
            <a:ext cx="1165111" cy="314619"/>
            <a:chOff x="8349267" y="1152197"/>
            <a:chExt cx="869792" cy="383241"/>
          </a:xfrm>
        </p:grpSpPr>
        <p:pic>
          <p:nvPicPr>
            <p:cNvPr id="375" name="Picture 374"/>
            <p:cNvPicPr>
              <a:picLocks noChangeAspect="1"/>
            </p:cNvPicPr>
            <p:nvPr/>
          </p:nvPicPr>
          <p:blipFill>
            <a:blip r:embed="rId2"/>
            <a:stretch>
              <a:fillRect/>
            </a:stretch>
          </p:blipFill>
          <p:spPr>
            <a:xfrm rot="1121728" flipH="1">
              <a:off x="8472997" y="1152197"/>
              <a:ext cx="638735" cy="383241"/>
            </a:xfrm>
            <a:prstGeom prst="rect">
              <a:avLst/>
            </a:prstGeom>
          </p:spPr>
        </p:pic>
        <p:sp>
          <p:nvSpPr>
            <p:cNvPr id="376" name="Rectangle 375"/>
            <p:cNvSpPr/>
            <p:nvPr/>
          </p:nvSpPr>
          <p:spPr>
            <a:xfrm>
              <a:off x="9111483" y="1182216"/>
              <a:ext cx="107576" cy="245292"/>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7" name="Rectangle 376"/>
            <p:cNvSpPr/>
            <p:nvPr/>
          </p:nvSpPr>
          <p:spPr>
            <a:xfrm>
              <a:off x="8349267" y="1193736"/>
              <a:ext cx="107576" cy="245292"/>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78" name="Group 377"/>
          <p:cNvGrpSpPr/>
          <p:nvPr/>
        </p:nvGrpSpPr>
        <p:grpSpPr>
          <a:xfrm>
            <a:off x="11042460" y="785622"/>
            <a:ext cx="787807" cy="307354"/>
            <a:chOff x="8358228" y="529755"/>
            <a:chExt cx="851863" cy="360363"/>
          </a:xfrm>
        </p:grpSpPr>
        <p:pic>
          <p:nvPicPr>
            <p:cNvPr id="379" name="Picture 378"/>
            <p:cNvPicPr>
              <a:picLocks noChangeAspect="1"/>
            </p:cNvPicPr>
            <p:nvPr/>
          </p:nvPicPr>
          <p:blipFill>
            <a:blip r:embed="rId4"/>
            <a:stretch>
              <a:fillRect/>
            </a:stretch>
          </p:blipFill>
          <p:spPr>
            <a:xfrm rot="21311945">
              <a:off x="8472997" y="529755"/>
              <a:ext cx="643505" cy="360363"/>
            </a:xfrm>
            <a:prstGeom prst="rect">
              <a:avLst/>
            </a:prstGeom>
          </p:spPr>
        </p:pic>
        <p:sp>
          <p:nvSpPr>
            <p:cNvPr id="380" name="Rectangle 379"/>
            <p:cNvSpPr/>
            <p:nvPr/>
          </p:nvSpPr>
          <p:spPr>
            <a:xfrm>
              <a:off x="8358228" y="575174"/>
              <a:ext cx="107576" cy="245292"/>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1" name="Rectangle 380"/>
            <p:cNvSpPr/>
            <p:nvPr/>
          </p:nvSpPr>
          <p:spPr>
            <a:xfrm>
              <a:off x="9102515" y="599512"/>
              <a:ext cx="107576" cy="245292"/>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82" name="Group 381"/>
          <p:cNvGrpSpPr/>
          <p:nvPr/>
        </p:nvGrpSpPr>
        <p:grpSpPr>
          <a:xfrm>
            <a:off x="10124889" y="1447518"/>
            <a:ext cx="469047" cy="480341"/>
            <a:chOff x="8349267" y="1152197"/>
            <a:chExt cx="869792" cy="383241"/>
          </a:xfrm>
        </p:grpSpPr>
        <p:pic>
          <p:nvPicPr>
            <p:cNvPr id="383" name="Picture 382"/>
            <p:cNvPicPr>
              <a:picLocks noChangeAspect="1"/>
            </p:cNvPicPr>
            <p:nvPr/>
          </p:nvPicPr>
          <p:blipFill>
            <a:blip r:embed="rId2"/>
            <a:stretch>
              <a:fillRect/>
            </a:stretch>
          </p:blipFill>
          <p:spPr>
            <a:xfrm rot="1121728" flipH="1">
              <a:off x="8472997" y="1152197"/>
              <a:ext cx="638735" cy="383241"/>
            </a:xfrm>
            <a:prstGeom prst="rect">
              <a:avLst/>
            </a:prstGeom>
          </p:spPr>
        </p:pic>
        <p:sp>
          <p:nvSpPr>
            <p:cNvPr id="384" name="Rectangle 383"/>
            <p:cNvSpPr/>
            <p:nvPr/>
          </p:nvSpPr>
          <p:spPr>
            <a:xfrm>
              <a:off x="9111483" y="1182216"/>
              <a:ext cx="107576" cy="245292"/>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5" name="Rectangle 384"/>
            <p:cNvSpPr/>
            <p:nvPr/>
          </p:nvSpPr>
          <p:spPr>
            <a:xfrm>
              <a:off x="8349267" y="1193736"/>
              <a:ext cx="107576" cy="245292"/>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86" name="Group 385"/>
          <p:cNvGrpSpPr/>
          <p:nvPr/>
        </p:nvGrpSpPr>
        <p:grpSpPr>
          <a:xfrm>
            <a:off x="9779005" y="818806"/>
            <a:ext cx="835446" cy="403913"/>
            <a:chOff x="8349267" y="1152197"/>
            <a:chExt cx="869792" cy="383241"/>
          </a:xfrm>
        </p:grpSpPr>
        <p:pic>
          <p:nvPicPr>
            <p:cNvPr id="387" name="Picture 386"/>
            <p:cNvPicPr>
              <a:picLocks noChangeAspect="1"/>
            </p:cNvPicPr>
            <p:nvPr/>
          </p:nvPicPr>
          <p:blipFill>
            <a:blip r:embed="rId2"/>
            <a:stretch>
              <a:fillRect/>
            </a:stretch>
          </p:blipFill>
          <p:spPr>
            <a:xfrm rot="1121728" flipH="1">
              <a:off x="8472997" y="1152197"/>
              <a:ext cx="638735" cy="383241"/>
            </a:xfrm>
            <a:prstGeom prst="rect">
              <a:avLst/>
            </a:prstGeom>
          </p:spPr>
        </p:pic>
        <p:sp>
          <p:nvSpPr>
            <p:cNvPr id="388" name="Rectangle 387"/>
            <p:cNvSpPr/>
            <p:nvPr/>
          </p:nvSpPr>
          <p:spPr>
            <a:xfrm>
              <a:off x="9111483" y="1182216"/>
              <a:ext cx="107576" cy="245292"/>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9" name="Rectangle 388"/>
            <p:cNvSpPr/>
            <p:nvPr/>
          </p:nvSpPr>
          <p:spPr>
            <a:xfrm>
              <a:off x="8349267" y="1193736"/>
              <a:ext cx="107576" cy="245292"/>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90" name="TextBox 389"/>
          <p:cNvSpPr txBox="1"/>
          <p:nvPr/>
        </p:nvSpPr>
        <p:spPr>
          <a:xfrm>
            <a:off x="1414836" y="579113"/>
            <a:ext cx="4312746" cy="369332"/>
          </a:xfrm>
          <a:prstGeom prst="rect">
            <a:avLst/>
          </a:prstGeom>
          <a:noFill/>
        </p:spPr>
        <p:txBody>
          <a:bodyPr wrap="square" rtlCol="0">
            <a:spAutoFit/>
          </a:bodyPr>
          <a:lstStyle/>
          <a:p>
            <a:r>
              <a:rPr lang="en-US" dirty="0"/>
              <a:t>DNA/RNA, could contain ‘contamination’</a:t>
            </a:r>
          </a:p>
        </p:txBody>
      </p:sp>
      <p:sp>
        <p:nvSpPr>
          <p:cNvPr id="391" name="TextBox 390"/>
          <p:cNvSpPr txBox="1"/>
          <p:nvPr/>
        </p:nvSpPr>
        <p:spPr>
          <a:xfrm>
            <a:off x="6127718" y="323492"/>
            <a:ext cx="2806130" cy="646331"/>
          </a:xfrm>
          <a:prstGeom prst="rect">
            <a:avLst/>
          </a:prstGeom>
          <a:noFill/>
        </p:spPr>
        <p:txBody>
          <a:bodyPr wrap="square" rtlCol="0">
            <a:spAutoFit/>
          </a:bodyPr>
          <a:lstStyle/>
          <a:p>
            <a:r>
              <a:rPr lang="en-US"/>
              <a:t>Library prep, </a:t>
            </a:r>
            <a:r>
              <a:rPr lang="en-US" dirty="0"/>
              <a:t>fragmentation, adapter addition</a:t>
            </a:r>
          </a:p>
        </p:txBody>
      </p:sp>
      <p:sp>
        <p:nvSpPr>
          <p:cNvPr id="393" name="TextBox 392"/>
          <p:cNvSpPr txBox="1"/>
          <p:nvPr/>
        </p:nvSpPr>
        <p:spPr>
          <a:xfrm>
            <a:off x="9582982" y="320656"/>
            <a:ext cx="2358434" cy="369332"/>
          </a:xfrm>
          <a:prstGeom prst="rect">
            <a:avLst/>
          </a:prstGeom>
          <a:noFill/>
        </p:spPr>
        <p:txBody>
          <a:bodyPr wrap="square" rtlCol="0">
            <a:spAutoFit/>
          </a:bodyPr>
          <a:lstStyle/>
          <a:p>
            <a:r>
              <a:rPr lang="en-US"/>
              <a:t>PCR enrichment</a:t>
            </a:r>
          </a:p>
        </p:txBody>
      </p:sp>
      <p:sp>
        <p:nvSpPr>
          <p:cNvPr id="394" name="TextBox 393"/>
          <p:cNvSpPr txBox="1"/>
          <p:nvPr/>
        </p:nvSpPr>
        <p:spPr>
          <a:xfrm>
            <a:off x="1222465" y="6357365"/>
            <a:ext cx="3375440" cy="369332"/>
          </a:xfrm>
          <a:prstGeom prst="rect">
            <a:avLst/>
          </a:prstGeom>
          <a:noFill/>
        </p:spPr>
        <p:txBody>
          <a:bodyPr wrap="square" rtlCol="0">
            <a:spAutoFit/>
          </a:bodyPr>
          <a:lstStyle/>
          <a:p>
            <a:r>
              <a:rPr lang="en-US" dirty="0"/>
              <a:t>Final Library, </a:t>
            </a:r>
            <a:r>
              <a:rPr lang="en-US"/>
              <a:t>size distribution</a:t>
            </a:r>
          </a:p>
        </p:txBody>
      </p:sp>
      <p:grpSp>
        <p:nvGrpSpPr>
          <p:cNvPr id="677" name="Group 676"/>
          <p:cNvGrpSpPr/>
          <p:nvPr/>
        </p:nvGrpSpPr>
        <p:grpSpPr>
          <a:xfrm>
            <a:off x="4939221" y="4520230"/>
            <a:ext cx="2125541" cy="1447415"/>
            <a:chOff x="5060167" y="4619380"/>
            <a:chExt cx="2125541" cy="3650038"/>
          </a:xfrm>
        </p:grpSpPr>
        <p:grpSp>
          <p:nvGrpSpPr>
            <p:cNvPr id="540" name="Group 539"/>
            <p:cNvGrpSpPr>
              <a:grpSpLocks noChangeAspect="1"/>
            </p:cNvGrpSpPr>
            <p:nvPr/>
          </p:nvGrpSpPr>
          <p:grpSpPr>
            <a:xfrm>
              <a:off x="6361469" y="7268313"/>
              <a:ext cx="616930" cy="182949"/>
              <a:chOff x="8358228" y="529755"/>
              <a:chExt cx="851863" cy="360363"/>
            </a:xfrm>
          </p:grpSpPr>
          <p:pic>
            <p:nvPicPr>
              <p:cNvPr id="541" name="Picture 540"/>
              <p:cNvPicPr>
                <a:picLocks noChangeAspect="1"/>
              </p:cNvPicPr>
              <p:nvPr/>
            </p:nvPicPr>
            <p:blipFill>
              <a:blip r:embed="rId4"/>
              <a:stretch>
                <a:fillRect/>
              </a:stretch>
            </p:blipFill>
            <p:spPr>
              <a:xfrm rot="21311945">
                <a:off x="8472997" y="529755"/>
                <a:ext cx="643505" cy="360363"/>
              </a:xfrm>
              <a:prstGeom prst="rect">
                <a:avLst/>
              </a:prstGeom>
            </p:spPr>
          </p:pic>
          <p:sp>
            <p:nvSpPr>
              <p:cNvPr id="542" name="Rectangle 541"/>
              <p:cNvSpPr/>
              <p:nvPr/>
            </p:nvSpPr>
            <p:spPr>
              <a:xfrm>
                <a:off x="8358228" y="575174"/>
                <a:ext cx="107576" cy="245292"/>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3" name="Rectangle 542"/>
              <p:cNvSpPr/>
              <p:nvPr/>
            </p:nvSpPr>
            <p:spPr>
              <a:xfrm>
                <a:off x="9102515" y="599512"/>
                <a:ext cx="107576" cy="245292"/>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44" name="Group 543"/>
            <p:cNvGrpSpPr>
              <a:grpSpLocks noChangeAspect="1"/>
            </p:cNvGrpSpPr>
            <p:nvPr/>
          </p:nvGrpSpPr>
          <p:grpSpPr>
            <a:xfrm>
              <a:off x="6401413" y="6128785"/>
              <a:ext cx="266122" cy="179738"/>
              <a:chOff x="8349267" y="1152197"/>
              <a:chExt cx="869792" cy="383241"/>
            </a:xfrm>
          </p:grpSpPr>
          <p:pic>
            <p:nvPicPr>
              <p:cNvPr id="545" name="Picture 544"/>
              <p:cNvPicPr>
                <a:picLocks noChangeAspect="1"/>
              </p:cNvPicPr>
              <p:nvPr/>
            </p:nvPicPr>
            <p:blipFill>
              <a:blip r:embed="rId2"/>
              <a:stretch>
                <a:fillRect/>
              </a:stretch>
            </p:blipFill>
            <p:spPr>
              <a:xfrm rot="1121728" flipH="1">
                <a:off x="8472997" y="1152197"/>
                <a:ext cx="638735" cy="383241"/>
              </a:xfrm>
              <a:prstGeom prst="rect">
                <a:avLst/>
              </a:prstGeom>
            </p:spPr>
          </p:pic>
          <p:sp>
            <p:nvSpPr>
              <p:cNvPr id="546" name="Rectangle 545"/>
              <p:cNvSpPr/>
              <p:nvPr/>
            </p:nvSpPr>
            <p:spPr>
              <a:xfrm>
                <a:off x="9111483" y="1182216"/>
                <a:ext cx="107576" cy="245292"/>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7" name="Rectangle 546"/>
              <p:cNvSpPr/>
              <p:nvPr/>
            </p:nvSpPr>
            <p:spPr>
              <a:xfrm>
                <a:off x="8349267" y="1193736"/>
                <a:ext cx="107576" cy="245292"/>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48" name="Group 547"/>
            <p:cNvGrpSpPr>
              <a:grpSpLocks noChangeAspect="1"/>
            </p:cNvGrpSpPr>
            <p:nvPr/>
          </p:nvGrpSpPr>
          <p:grpSpPr>
            <a:xfrm>
              <a:off x="6390410" y="5845238"/>
              <a:ext cx="603703" cy="191311"/>
              <a:chOff x="8358228" y="529755"/>
              <a:chExt cx="851863" cy="360363"/>
            </a:xfrm>
          </p:grpSpPr>
          <p:pic>
            <p:nvPicPr>
              <p:cNvPr id="549" name="Picture 548"/>
              <p:cNvPicPr>
                <a:picLocks noChangeAspect="1"/>
              </p:cNvPicPr>
              <p:nvPr/>
            </p:nvPicPr>
            <p:blipFill>
              <a:blip r:embed="rId4"/>
              <a:stretch>
                <a:fillRect/>
              </a:stretch>
            </p:blipFill>
            <p:spPr>
              <a:xfrm rot="21311945">
                <a:off x="8472997" y="529755"/>
                <a:ext cx="643505" cy="360363"/>
              </a:xfrm>
              <a:prstGeom prst="rect">
                <a:avLst/>
              </a:prstGeom>
            </p:spPr>
          </p:pic>
          <p:sp>
            <p:nvSpPr>
              <p:cNvPr id="550" name="Rectangle 549"/>
              <p:cNvSpPr/>
              <p:nvPr/>
            </p:nvSpPr>
            <p:spPr>
              <a:xfrm>
                <a:off x="8358228" y="575174"/>
                <a:ext cx="107576" cy="245292"/>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1" name="Rectangle 550"/>
              <p:cNvSpPr/>
              <p:nvPr/>
            </p:nvSpPr>
            <p:spPr>
              <a:xfrm>
                <a:off x="9102515" y="599512"/>
                <a:ext cx="107576" cy="245292"/>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52" name="Group 551"/>
            <p:cNvGrpSpPr>
              <a:grpSpLocks noChangeAspect="1"/>
            </p:cNvGrpSpPr>
            <p:nvPr/>
          </p:nvGrpSpPr>
          <p:grpSpPr>
            <a:xfrm>
              <a:off x="6361469" y="6930564"/>
              <a:ext cx="266122" cy="179738"/>
              <a:chOff x="8349267" y="1152197"/>
              <a:chExt cx="869792" cy="383241"/>
            </a:xfrm>
          </p:grpSpPr>
          <p:pic>
            <p:nvPicPr>
              <p:cNvPr id="553" name="Picture 552"/>
              <p:cNvPicPr>
                <a:picLocks noChangeAspect="1"/>
              </p:cNvPicPr>
              <p:nvPr/>
            </p:nvPicPr>
            <p:blipFill>
              <a:blip r:embed="rId2"/>
              <a:stretch>
                <a:fillRect/>
              </a:stretch>
            </p:blipFill>
            <p:spPr>
              <a:xfrm rot="1121728" flipH="1">
                <a:off x="8472997" y="1152197"/>
                <a:ext cx="638735" cy="383241"/>
              </a:xfrm>
              <a:prstGeom prst="rect">
                <a:avLst/>
              </a:prstGeom>
            </p:spPr>
          </p:pic>
          <p:sp>
            <p:nvSpPr>
              <p:cNvPr id="554" name="Rectangle 553"/>
              <p:cNvSpPr/>
              <p:nvPr/>
            </p:nvSpPr>
            <p:spPr>
              <a:xfrm>
                <a:off x="9111483" y="1182216"/>
                <a:ext cx="107576" cy="245292"/>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5" name="Rectangle 554"/>
              <p:cNvSpPr/>
              <p:nvPr/>
            </p:nvSpPr>
            <p:spPr>
              <a:xfrm>
                <a:off x="8349267" y="1193736"/>
                <a:ext cx="107576" cy="245292"/>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56" name="Group 555"/>
            <p:cNvGrpSpPr>
              <a:grpSpLocks noChangeAspect="1"/>
            </p:cNvGrpSpPr>
            <p:nvPr/>
          </p:nvGrpSpPr>
          <p:grpSpPr>
            <a:xfrm>
              <a:off x="6397059" y="5218006"/>
              <a:ext cx="268299" cy="223350"/>
              <a:chOff x="8349267" y="1152197"/>
              <a:chExt cx="869792" cy="383241"/>
            </a:xfrm>
          </p:grpSpPr>
          <p:pic>
            <p:nvPicPr>
              <p:cNvPr id="557" name="Picture 556"/>
              <p:cNvPicPr>
                <a:picLocks noChangeAspect="1"/>
              </p:cNvPicPr>
              <p:nvPr/>
            </p:nvPicPr>
            <p:blipFill>
              <a:blip r:embed="rId2"/>
              <a:stretch>
                <a:fillRect/>
              </a:stretch>
            </p:blipFill>
            <p:spPr>
              <a:xfrm rot="1121728" flipH="1">
                <a:off x="8472997" y="1152197"/>
                <a:ext cx="638735" cy="383241"/>
              </a:xfrm>
              <a:prstGeom prst="rect">
                <a:avLst/>
              </a:prstGeom>
            </p:spPr>
          </p:pic>
          <p:sp>
            <p:nvSpPr>
              <p:cNvPr id="558" name="Rectangle 557"/>
              <p:cNvSpPr/>
              <p:nvPr/>
            </p:nvSpPr>
            <p:spPr>
              <a:xfrm>
                <a:off x="9111483" y="1182216"/>
                <a:ext cx="107576" cy="245292"/>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9" name="Rectangle 558"/>
              <p:cNvSpPr/>
              <p:nvPr/>
            </p:nvSpPr>
            <p:spPr>
              <a:xfrm>
                <a:off x="8349267" y="1193736"/>
                <a:ext cx="107576" cy="245292"/>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60" name="Group 559"/>
            <p:cNvGrpSpPr>
              <a:grpSpLocks noChangeAspect="1"/>
            </p:cNvGrpSpPr>
            <p:nvPr/>
          </p:nvGrpSpPr>
          <p:grpSpPr>
            <a:xfrm>
              <a:off x="6373145" y="6525964"/>
              <a:ext cx="145161" cy="239730"/>
              <a:chOff x="8358228" y="529755"/>
              <a:chExt cx="851863" cy="360363"/>
            </a:xfrm>
          </p:grpSpPr>
          <p:pic>
            <p:nvPicPr>
              <p:cNvPr id="561" name="Picture 560"/>
              <p:cNvPicPr>
                <a:picLocks noChangeAspect="1"/>
              </p:cNvPicPr>
              <p:nvPr/>
            </p:nvPicPr>
            <p:blipFill>
              <a:blip r:embed="rId4"/>
              <a:stretch>
                <a:fillRect/>
              </a:stretch>
            </p:blipFill>
            <p:spPr>
              <a:xfrm rot="21311945">
                <a:off x="8472997" y="529755"/>
                <a:ext cx="643505" cy="360363"/>
              </a:xfrm>
              <a:prstGeom prst="rect">
                <a:avLst/>
              </a:prstGeom>
            </p:spPr>
          </p:pic>
          <p:sp>
            <p:nvSpPr>
              <p:cNvPr id="562" name="Rectangle 561"/>
              <p:cNvSpPr/>
              <p:nvPr/>
            </p:nvSpPr>
            <p:spPr>
              <a:xfrm>
                <a:off x="8358228" y="575174"/>
                <a:ext cx="107576" cy="245292"/>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3" name="Rectangle 562"/>
              <p:cNvSpPr/>
              <p:nvPr/>
            </p:nvSpPr>
            <p:spPr>
              <a:xfrm>
                <a:off x="9102515" y="599512"/>
                <a:ext cx="107576" cy="245292"/>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64" name="Group 563"/>
            <p:cNvGrpSpPr>
              <a:grpSpLocks noChangeAspect="1"/>
            </p:cNvGrpSpPr>
            <p:nvPr/>
          </p:nvGrpSpPr>
          <p:grpSpPr>
            <a:xfrm>
              <a:off x="5619034" y="7051444"/>
              <a:ext cx="241602" cy="205644"/>
              <a:chOff x="8349267" y="1152197"/>
              <a:chExt cx="869792" cy="383241"/>
            </a:xfrm>
          </p:grpSpPr>
          <p:pic>
            <p:nvPicPr>
              <p:cNvPr id="565" name="Picture 564"/>
              <p:cNvPicPr>
                <a:picLocks noChangeAspect="1"/>
              </p:cNvPicPr>
              <p:nvPr/>
            </p:nvPicPr>
            <p:blipFill>
              <a:blip r:embed="rId2"/>
              <a:stretch>
                <a:fillRect/>
              </a:stretch>
            </p:blipFill>
            <p:spPr>
              <a:xfrm rot="1121728" flipH="1">
                <a:off x="8472997" y="1152197"/>
                <a:ext cx="638735" cy="383241"/>
              </a:xfrm>
              <a:prstGeom prst="rect">
                <a:avLst/>
              </a:prstGeom>
            </p:spPr>
          </p:pic>
          <p:sp>
            <p:nvSpPr>
              <p:cNvPr id="566" name="Rectangle 565"/>
              <p:cNvSpPr/>
              <p:nvPr/>
            </p:nvSpPr>
            <p:spPr>
              <a:xfrm>
                <a:off x="9111483" y="1182216"/>
                <a:ext cx="107576" cy="245292"/>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7" name="Rectangle 566"/>
              <p:cNvSpPr/>
              <p:nvPr/>
            </p:nvSpPr>
            <p:spPr>
              <a:xfrm>
                <a:off x="8349267" y="1193736"/>
                <a:ext cx="107576" cy="245292"/>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68" name="Group 567"/>
            <p:cNvGrpSpPr>
              <a:grpSpLocks noChangeAspect="1"/>
            </p:cNvGrpSpPr>
            <p:nvPr/>
          </p:nvGrpSpPr>
          <p:grpSpPr>
            <a:xfrm>
              <a:off x="5296057" y="6075627"/>
              <a:ext cx="393904" cy="153677"/>
              <a:chOff x="8358228" y="529755"/>
              <a:chExt cx="851863" cy="360363"/>
            </a:xfrm>
          </p:grpSpPr>
          <p:pic>
            <p:nvPicPr>
              <p:cNvPr id="569" name="Picture 568"/>
              <p:cNvPicPr>
                <a:picLocks noChangeAspect="1"/>
              </p:cNvPicPr>
              <p:nvPr/>
            </p:nvPicPr>
            <p:blipFill>
              <a:blip r:embed="rId4"/>
              <a:stretch>
                <a:fillRect/>
              </a:stretch>
            </p:blipFill>
            <p:spPr>
              <a:xfrm rot="21311945">
                <a:off x="8472997" y="529755"/>
                <a:ext cx="643505" cy="360363"/>
              </a:xfrm>
              <a:prstGeom prst="rect">
                <a:avLst/>
              </a:prstGeom>
            </p:spPr>
          </p:pic>
          <p:sp>
            <p:nvSpPr>
              <p:cNvPr id="570" name="Rectangle 569"/>
              <p:cNvSpPr/>
              <p:nvPr/>
            </p:nvSpPr>
            <p:spPr>
              <a:xfrm>
                <a:off x="8358228" y="575174"/>
                <a:ext cx="107576" cy="245292"/>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1" name="Rectangle 570"/>
              <p:cNvSpPr/>
              <p:nvPr/>
            </p:nvSpPr>
            <p:spPr>
              <a:xfrm>
                <a:off x="9102515" y="599512"/>
                <a:ext cx="107576" cy="245292"/>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72" name="Group 571"/>
            <p:cNvGrpSpPr>
              <a:grpSpLocks noChangeAspect="1"/>
            </p:cNvGrpSpPr>
            <p:nvPr/>
          </p:nvGrpSpPr>
          <p:grpSpPr>
            <a:xfrm>
              <a:off x="5632300" y="5568549"/>
              <a:ext cx="234524" cy="240171"/>
              <a:chOff x="8349267" y="1152197"/>
              <a:chExt cx="869792" cy="383241"/>
            </a:xfrm>
          </p:grpSpPr>
          <p:pic>
            <p:nvPicPr>
              <p:cNvPr id="573" name="Picture 572"/>
              <p:cNvPicPr>
                <a:picLocks noChangeAspect="1"/>
              </p:cNvPicPr>
              <p:nvPr/>
            </p:nvPicPr>
            <p:blipFill>
              <a:blip r:embed="rId2"/>
              <a:stretch>
                <a:fillRect/>
              </a:stretch>
            </p:blipFill>
            <p:spPr>
              <a:xfrm rot="1121728" flipH="1">
                <a:off x="8472997" y="1152197"/>
                <a:ext cx="638735" cy="383241"/>
              </a:xfrm>
              <a:prstGeom prst="rect">
                <a:avLst/>
              </a:prstGeom>
            </p:spPr>
          </p:pic>
          <p:sp>
            <p:nvSpPr>
              <p:cNvPr id="574" name="Rectangle 573"/>
              <p:cNvSpPr/>
              <p:nvPr/>
            </p:nvSpPr>
            <p:spPr>
              <a:xfrm>
                <a:off x="9111483" y="1182216"/>
                <a:ext cx="107576" cy="245292"/>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5" name="Rectangle 574"/>
              <p:cNvSpPr/>
              <p:nvPr/>
            </p:nvSpPr>
            <p:spPr>
              <a:xfrm>
                <a:off x="8349267" y="1193736"/>
                <a:ext cx="107576" cy="245292"/>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76" name="Group 575"/>
            <p:cNvGrpSpPr>
              <a:grpSpLocks noChangeAspect="1"/>
            </p:cNvGrpSpPr>
            <p:nvPr/>
          </p:nvGrpSpPr>
          <p:grpSpPr>
            <a:xfrm>
              <a:off x="5286417" y="4939837"/>
              <a:ext cx="417723" cy="201957"/>
              <a:chOff x="8349267" y="1152197"/>
              <a:chExt cx="869792" cy="383241"/>
            </a:xfrm>
          </p:grpSpPr>
          <p:pic>
            <p:nvPicPr>
              <p:cNvPr id="577" name="Picture 576"/>
              <p:cNvPicPr>
                <a:picLocks noChangeAspect="1"/>
              </p:cNvPicPr>
              <p:nvPr/>
            </p:nvPicPr>
            <p:blipFill>
              <a:blip r:embed="rId2"/>
              <a:stretch>
                <a:fillRect/>
              </a:stretch>
            </p:blipFill>
            <p:spPr>
              <a:xfrm rot="1121728" flipH="1">
                <a:off x="8472997" y="1152197"/>
                <a:ext cx="638735" cy="383241"/>
              </a:xfrm>
              <a:prstGeom prst="rect">
                <a:avLst/>
              </a:prstGeom>
            </p:spPr>
          </p:pic>
          <p:sp>
            <p:nvSpPr>
              <p:cNvPr id="578" name="Rectangle 577"/>
              <p:cNvSpPr/>
              <p:nvPr/>
            </p:nvSpPr>
            <p:spPr>
              <a:xfrm>
                <a:off x="9111483" y="1182216"/>
                <a:ext cx="107576" cy="245292"/>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9" name="Rectangle 578"/>
              <p:cNvSpPr/>
              <p:nvPr/>
            </p:nvSpPr>
            <p:spPr>
              <a:xfrm>
                <a:off x="8349267" y="1193736"/>
                <a:ext cx="107576" cy="245292"/>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80" name="Group 579"/>
            <p:cNvGrpSpPr>
              <a:grpSpLocks noChangeAspect="1"/>
            </p:cNvGrpSpPr>
            <p:nvPr/>
          </p:nvGrpSpPr>
          <p:grpSpPr>
            <a:xfrm>
              <a:off x="6466137" y="7645909"/>
              <a:ext cx="616930" cy="182949"/>
              <a:chOff x="8358228" y="529755"/>
              <a:chExt cx="851863" cy="360363"/>
            </a:xfrm>
          </p:grpSpPr>
          <p:pic>
            <p:nvPicPr>
              <p:cNvPr id="581" name="Picture 580"/>
              <p:cNvPicPr>
                <a:picLocks noChangeAspect="1"/>
              </p:cNvPicPr>
              <p:nvPr/>
            </p:nvPicPr>
            <p:blipFill>
              <a:blip r:embed="rId4"/>
              <a:stretch>
                <a:fillRect/>
              </a:stretch>
            </p:blipFill>
            <p:spPr>
              <a:xfrm rot="21311945">
                <a:off x="8472997" y="529755"/>
                <a:ext cx="643505" cy="360363"/>
              </a:xfrm>
              <a:prstGeom prst="rect">
                <a:avLst/>
              </a:prstGeom>
            </p:spPr>
          </p:pic>
          <p:sp>
            <p:nvSpPr>
              <p:cNvPr id="582" name="Rectangle 581"/>
              <p:cNvSpPr/>
              <p:nvPr/>
            </p:nvSpPr>
            <p:spPr>
              <a:xfrm>
                <a:off x="8358228" y="575174"/>
                <a:ext cx="107576" cy="245292"/>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3" name="Rectangle 582"/>
              <p:cNvSpPr/>
              <p:nvPr/>
            </p:nvSpPr>
            <p:spPr>
              <a:xfrm>
                <a:off x="9102515" y="599512"/>
                <a:ext cx="107576" cy="245292"/>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84" name="Group 583"/>
            <p:cNvGrpSpPr>
              <a:grpSpLocks noChangeAspect="1"/>
            </p:cNvGrpSpPr>
            <p:nvPr/>
          </p:nvGrpSpPr>
          <p:grpSpPr>
            <a:xfrm>
              <a:off x="6506081" y="6506381"/>
              <a:ext cx="266122" cy="179738"/>
              <a:chOff x="8349267" y="1152197"/>
              <a:chExt cx="869792" cy="383241"/>
            </a:xfrm>
          </p:grpSpPr>
          <p:pic>
            <p:nvPicPr>
              <p:cNvPr id="585" name="Picture 584"/>
              <p:cNvPicPr>
                <a:picLocks noChangeAspect="1"/>
              </p:cNvPicPr>
              <p:nvPr/>
            </p:nvPicPr>
            <p:blipFill>
              <a:blip r:embed="rId2"/>
              <a:stretch>
                <a:fillRect/>
              </a:stretch>
            </p:blipFill>
            <p:spPr>
              <a:xfrm rot="1121728" flipH="1">
                <a:off x="8472997" y="1152197"/>
                <a:ext cx="638735" cy="383241"/>
              </a:xfrm>
              <a:prstGeom prst="rect">
                <a:avLst/>
              </a:prstGeom>
            </p:spPr>
          </p:pic>
          <p:sp>
            <p:nvSpPr>
              <p:cNvPr id="586" name="Rectangle 585"/>
              <p:cNvSpPr/>
              <p:nvPr/>
            </p:nvSpPr>
            <p:spPr>
              <a:xfrm>
                <a:off x="9111483" y="1182216"/>
                <a:ext cx="107576" cy="245292"/>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7" name="Rectangle 586"/>
              <p:cNvSpPr/>
              <p:nvPr/>
            </p:nvSpPr>
            <p:spPr>
              <a:xfrm>
                <a:off x="8349267" y="1193736"/>
                <a:ext cx="107576" cy="245292"/>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88" name="Group 587"/>
            <p:cNvGrpSpPr>
              <a:grpSpLocks noChangeAspect="1"/>
            </p:cNvGrpSpPr>
            <p:nvPr/>
          </p:nvGrpSpPr>
          <p:grpSpPr>
            <a:xfrm>
              <a:off x="6495078" y="6222834"/>
              <a:ext cx="603703" cy="191311"/>
              <a:chOff x="8358228" y="529755"/>
              <a:chExt cx="851863" cy="360363"/>
            </a:xfrm>
          </p:grpSpPr>
          <p:pic>
            <p:nvPicPr>
              <p:cNvPr id="589" name="Picture 588"/>
              <p:cNvPicPr>
                <a:picLocks noChangeAspect="1"/>
              </p:cNvPicPr>
              <p:nvPr/>
            </p:nvPicPr>
            <p:blipFill>
              <a:blip r:embed="rId4"/>
              <a:stretch>
                <a:fillRect/>
              </a:stretch>
            </p:blipFill>
            <p:spPr>
              <a:xfrm rot="21311945">
                <a:off x="8472997" y="529755"/>
                <a:ext cx="643505" cy="360363"/>
              </a:xfrm>
              <a:prstGeom prst="rect">
                <a:avLst/>
              </a:prstGeom>
            </p:spPr>
          </p:pic>
          <p:sp>
            <p:nvSpPr>
              <p:cNvPr id="590" name="Rectangle 589"/>
              <p:cNvSpPr/>
              <p:nvPr/>
            </p:nvSpPr>
            <p:spPr>
              <a:xfrm>
                <a:off x="8358228" y="575174"/>
                <a:ext cx="107576" cy="245292"/>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1" name="Rectangle 590"/>
              <p:cNvSpPr/>
              <p:nvPr/>
            </p:nvSpPr>
            <p:spPr>
              <a:xfrm>
                <a:off x="9102515" y="599512"/>
                <a:ext cx="107576" cy="245292"/>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92" name="Group 591"/>
            <p:cNvGrpSpPr>
              <a:grpSpLocks noChangeAspect="1"/>
            </p:cNvGrpSpPr>
            <p:nvPr/>
          </p:nvGrpSpPr>
          <p:grpSpPr>
            <a:xfrm>
              <a:off x="6466137" y="7308160"/>
              <a:ext cx="266122" cy="179738"/>
              <a:chOff x="8349267" y="1152197"/>
              <a:chExt cx="869792" cy="383241"/>
            </a:xfrm>
          </p:grpSpPr>
          <p:pic>
            <p:nvPicPr>
              <p:cNvPr id="593" name="Picture 592"/>
              <p:cNvPicPr>
                <a:picLocks noChangeAspect="1"/>
              </p:cNvPicPr>
              <p:nvPr/>
            </p:nvPicPr>
            <p:blipFill>
              <a:blip r:embed="rId2"/>
              <a:stretch>
                <a:fillRect/>
              </a:stretch>
            </p:blipFill>
            <p:spPr>
              <a:xfrm rot="1121728" flipH="1">
                <a:off x="8472997" y="1152197"/>
                <a:ext cx="638735" cy="383241"/>
              </a:xfrm>
              <a:prstGeom prst="rect">
                <a:avLst/>
              </a:prstGeom>
            </p:spPr>
          </p:pic>
          <p:sp>
            <p:nvSpPr>
              <p:cNvPr id="594" name="Rectangle 593"/>
              <p:cNvSpPr/>
              <p:nvPr/>
            </p:nvSpPr>
            <p:spPr>
              <a:xfrm>
                <a:off x="9111483" y="1182216"/>
                <a:ext cx="107576" cy="245292"/>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5" name="Rectangle 594"/>
              <p:cNvSpPr/>
              <p:nvPr/>
            </p:nvSpPr>
            <p:spPr>
              <a:xfrm>
                <a:off x="8349267" y="1193736"/>
                <a:ext cx="107576" cy="245292"/>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96" name="Group 595"/>
            <p:cNvGrpSpPr>
              <a:grpSpLocks noChangeAspect="1"/>
            </p:cNvGrpSpPr>
            <p:nvPr/>
          </p:nvGrpSpPr>
          <p:grpSpPr>
            <a:xfrm>
              <a:off x="6501727" y="5595602"/>
              <a:ext cx="268299" cy="223350"/>
              <a:chOff x="8349267" y="1152197"/>
              <a:chExt cx="869792" cy="383241"/>
            </a:xfrm>
          </p:grpSpPr>
          <p:pic>
            <p:nvPicPr>
              <p:cNvPr id="597" name="Picture 596"/>
              <p:cNvPicPr>
                <a:picLocks noChangeAspect="1"/>
              </p:cNvPicPr>
              <p:nvPr/>
            </p:nvPicPr>
            <p:blipFill>
              <a:blip r:embed="rId2"/>
              <a:stretch>
                <a:fillRect/>
              </a:stretch>
            </p:blipFill>
            <p:spPr>
              <a:xfrm rot="1121728" flipH="1">
                <a:off x="8472997" y="1152197"/>
                <a:ext cx="638735" cy="383241"/>
              </a:xfrm>
              <a:prstGeom prst="rect">
                <a:avLst/>
              </a:prstGeom>
            </p:spPr>
          </p:pic>
          <p:sp>
            <p:nvSpPr>
              <p:cNvPr id="598" name="Rectangle 597"/>
              <p:cNvSpPr/>
              <p:nvPr/>
            </p:nvSpPr>
            <p:spPr>
              <a:xfrm>
                <a:off x="9111483" y="1182216"/>
                <a:ext cx="107576" cy="245292"/>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9" name="Rectangle 598"/>
              <p:cNvSpPr/>
              <p:nvPr/>
            </p:nvSpPr>
            <p:spPr>
              <a:xfrm>
                <a:off x="8349267" y="1193736"/>
                <a:ext cx="107576" cy="245292"/>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00" name="Group 599"/>
            <p:cNvGrpSpPr>
              <a:grpSpLocks noChangeAspect="1"/>
            </p:cNvGrpSpPr>
            <p:nvPr/>
          </p:nvGrpSpPr>
          <p:grpSpPr>
            <a:xfrm>
              <a:off x="6477813" y="6903560"/>
              <a:ext cx="145161" cy="239730"/>
              <a:chOff x="8358228" y="529755"/>
              <a:chExt cx="851863" cy="360363"/>
            </a:xfrm>
          </p:grpSpPr>
          <p:pic>
            <p:nvPicPr>
              <p:cNvPr id="601" name="Picture 600"/>
              <p:cNvPicPr>
                <a:picLocks noChangeAspect="1"/>
              </p:cNvPicPr>
              <p:nvPr/>
            </p:nvPicPr>
            <p:blipFill>
              <a:blip r:embed="rId4"/>
              <a:stretch>
                <a:fillRect/>
              </a:stretch>
            </p:blipFill>
            <p:spPr>
              <a:xfrm rot="21311945">
                <a:off x="8472997" y="529755"/>
                <a:ext cx="643505" cy="360363"/>
              </a:xfrm>
              <a:prstGeom prst="rect">
                <a:avLst/>
              </a:prstGeom>
            </p:spPr>
          </p:pic>
          <p:sp>
            <p:nvSpPr>
              <p:cNvPr id="602" name="Rectangle 601"/>
              <p:cNvSpPr/>
              <p:nvPr/>
            </p:nvSpPr>
            <p:spPr>
              <a:xfrm>
                <a:off x="8358228" y="575174"/>
                <a:ext cx="107576" cy="245292"/>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3" name="Rectangle 602"/>
              <p:cNvSpPr/>
              <p:nvPr/>
            </p:nvSpPr>
            <p:spPr>
              <a:xfrm>
                <a:off x="9102515" y="599512"/>
                <a:ext cx="107576" cy="245292"/>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04" name="Group 603"/>
            <p:cNvGrpSpPr>
              <a:grpSpLocks noChangeAspect="1"/>
            </p:cNvGrpSpPr>
            <p:nvPr/>
          </p:nvGrpSpPr>
          <p:grpSpPr>
            <a:xfrm>
              <a:off x="5723702" y="7429040"/>
              <a:ext cx="241602" cy="205644"/>
              <a:chOff x="8349267" y="1152197"/>
              <a:chExt cx="869792" cy="383241"/>
            </a:xfrm>
          </p:grpSpPr>
          <p:pic>
            <p:nvPicPr>
              <p:cNvPr id="605" name="Picture 604"/>
              <p:cNvPicPr>
                <a:picLocks noChangeAspect="1"/>
              </p:cNvPicPr>
              <p:nvPr/>
            </p:nvPicPr>
            <p:blipFill>
              <a:blip r:embed="rId2"/>
              <a:stretch>
                <a:fillRect/>
              </a:stretch>
            </p:blipFill>
            <p:spPr>
              <a:xfrm rot="1121728" flipH="1">
                <a:off x="8472997" y="1152197"/>
                <a:ext cx="638735" cy="383241"/>
              </a:xfrm>
              <a:prstGeom prst="rect">
                <a:avLst/>
              </a:prstGeom>
            </p:spPr>
          </p:pic>
          <p:sp>
            <p:nvSpPr>
              <p:cNvPr id="606" name="Rectangle 605"/>
              <p:cNvSpPr/>
              <p:nvPr/>
            </p:nvSpPr>
            <p:spPr>
              <a:xfrm>
                <a:off x="9111483" y="1182216"/>
                <a:ext cx="107576" cy="245292"/>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7" name="Rectangle 606"/>
              <p:cNvSpPr/>
              <p:nvPr/>
            </p:nvSpPr>
            <p:spPr>
              <a:xfrm>
                <a:off x="8349267" y="1193736"/>
                <a:ext cx="107576" cy="245292"/>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08" name="Group 607"/>
            <p:cNvGrpSpPr>
              <a:grpSpLocks noChangeAspect="1"/>
            </p:cNvGrpSpPr>
            <p:nvPr/>
          </p:nvGrpSpPr>
          <p:grpSpPr>
            <a:xfrm>
              <a:off x="5104212" y="7858441"/>
              <a:ext cx="1202737" cy="410977"/>
              <a:chOff x="8349267" y="1182216"/>
              <a:chExt cx="1919732" cy="767178"/>
            </a:xfrm>
          </p:grpSpPr>
          <p:pic>
            <p:nvPicPr>
              <p:cNvPr id="609" name="Picture 608"/>
              <p:cNvPicPr>
                <a:picLocks noChangeAspect="1"/>
              </p:cNvPicPr>
              <p:nvPr/>
            </p:nvPicPr>
            <p:blipFill>
              <a:blip r:embed="rId2"/>
              <a:stretch>
                <a:fillRect/>
              </a:stretch>
            </p:blipFill>
            <p:spPr>
              <a:xfrm rot="1121728" flipH="1">
                <a:off x="9630264" y="1566153"/>
                <a:ext cx="638735" cy="383241"/>
              </a:xfrm>
              <a:prstGeom prst="rect">
                <a:avLst/>
              </a:prstGeom>
            </p:spPr>
          </p:pic>
          <p:sp>
            <p:nvSpPr>
              <p:cNvPr id="610" name="Rectangle 609"/>
              <p:cNvSpPr/>
              <p:nvPr/>
            </p:nvSpPr>
            <p:spPr>
              <a:xfrm>
                <a:off x="9111483" y="1182216"/>
                <a:ext cx="107576" cy="245292"/>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1" name="Rectangle 610"/>
              <p:cNvSpPr/>
              <p:nvPr/>
            </p:nvSpPr>
            <p:spPr>
              <a:xfrm>
                <a:off x="8349267" y="1193736"/>
                <a:ext cx="107576" cy="245292"/>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12" name="Group 611"/>
            <p:cNvGrpSpPr>
              <a:grpSpLocks noChangeAspect="1"/>
            </p:cNvGrpSpPr>
            <p:nvPr/>
          </p:nvGrpSpPr>
          <p:grpSpPr>
            <a:xfrm>
              <a:off x="5060167" y="6956292"/>
              <a:ext cx="582556" cy="157310"/>
              <a:chOff x="8349267" y="1152197"/>
              <a:chExt cx="869792" cy="383241"/>
            </a:xfrm>
          </p:grpSpPr>
          <p:pic>
            <p:nvPicPr>
              <p:cNvPr id="613" name="Picture 612"/>
              <p:cNvPicPr>
                <a:picLocks noChangeAspect="1"/>
              </p:cNvPicPr>
              <p:nvPr/>
            </p:nvPicPr>
            <p:blipFill>
              <a:blip r:embed="rId2"/>
              <a:stretch>
                <a:fillRect/>
              </a:stretch>
            </p:blipFill>
            <p:spPr>
              <a:xfrm rot="1121728" flipH="1">
                <a:off x="8472997" y="1152197"/>
                <a:ext cx="638735" cy="383241"/>
              </a:xfrm>
              <a:prstGeom prst="rect">
                <a:avLst/>
              </a:prstGeom>
            </p:spPr>
          </p:pic>
          <p:sp>
            <p:nvSpPr>
              <p:cNvPr id="614" name="Rectangle 613"/>
              <p:cNvSpPr/>
              <p:nvPr/>
            </p:nvSpPr>
            <p:spPr>
              <a:xfrm>
                <a:off x="9111483" y="1182216"/>
                <a:ext cx="107576" cy="245292"/>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5" name="Rectangle 614"/>
              <p:cNvSpPr/>
              <p:nvPr/>
            </p:nvSpPr>
            <p:spPr>
              <a:xfrm>
                <a:off x="8349267" y="1193736"/>
                <a:ext cx="107576" cy="245292"/>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16" name="Group 615"/>
            <p:cNvGrpSpPr>
              <a:grpSpLocks noChangeAspect="1"/>
            </p:cNvGrpSpPr>
            <p:nvPr/>
          </p:nvGrpSpPr>
          <p:grpSpPr>
            <a:xfrm>
              <a:off x="5400725" y="6453223"/>
              <a:ext cx="393904" cy="153677"/>
              <a:chOff x="8358228" y="529755"/>
              <a:chExt cx="851863" cy="360363"/>
            </a:xfrm>
          </p:grpSpPr>
          <p:pic>
            <p:nvPicPr>
              <p:cNvPr id="617" name="Picture 616"/>
              <p:cNvPicPr>
                <a:picLocks noChangeAspect="1"/>
              </p:cNvPicPr>
              <p:nvPr/>
            </p:nvPicPr>
            <p:blipFill>
              <a:blip r:embed="rId4"/>
              <a:stretch>
                <a:fillRect/>
              </a:stretch>
            </p:blipFill>
            <p:spPr>
              <a:xfrm rot="21311945">
                <a:off x="8472997" y="529755"/>
                <a:ext cx="643505" cy="360363"/>
              </a:xfrm>
              <a:prstGeom prst="rect">
                <a:avLst/>
              </a:prstGeom>
            </p:spPr>
          </p:pic>
          <p:sp>
            <p:nvSpPr>
              <p:cNvPr id="618" name="Rectangle 617"/>
              <p:cNvSpPr/>
              <p:nvPr/>
            </p:nvSpPr>
            <p:spPr>
              <a:xfrm>
                <a:off x="8358228" y="575174"/>
                <a:ext cx="107576" cy="245292"/>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9" name="Rectangle 618"/>
              <p:cNvSpPr/>
              <p:nvPr/>
            </p:nvSpPr>
            <p:spPr>
              <a:xfrm>
                <a:off x="9102515" y="599512"/>
                <a:ext cx="107576" cy="245292"/>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20" name="Group 619"/>
            <p:cNvGrpSpPr>
              <a:grpSpLocks noChangeAspect="1"/>
            </p:cNvGrpSpPr>
            <p:nvPr/>
          </p:nvGrpSpPr>
          <p:grpSpPr>
            <a:xfrm>
              <a:off x="5736968" y="5946145"/>
              <a:ext cx="234524" cy="240171"/>
              <a:chOff x="8349267" y="1152197"/>
              <a:chExt cx="869792" cy="383241"/>
            </a:xfrm>
          </p:grpSpPr>
          <p:pic>
            <p:nvPicPr>
              <p:cNvPr id="621" name="Picture 620"/>
              <p:cNvPicPr>
                <a:picLocks noChangeAspect="1"/>
              </p:cNvPicPr>
              <p:nvPr/>
            </p:nvPicPr>
            <p:blipFill>
              <a:blip r:embed="rId2"/>
              <a:stretch>
                <a:fillRect/>
              </a:stretch>
            </p:blipFill>
            <p:spPr>
              <a:xfrm rot="1121728" flipH="1">
                <a:off x="8472997" y="1152197"/>
                <a:ext cx="638735" cy="383241"/>
              </a:xfrm>
              <a:prstGeom prst="rect">
                <a:avLst/>
              </a:prstGeom>
            </p:spPr>
          </p:pic>
          <p:sp>
            <p:nvSpPr>
              <p:cNvPr id="622" name="Rectangle 621"/>
              <p:cNvSpPr/>
              <p:nvPr/>
            </p:nvSpPr>
            <p:spPr>
              <a:xfrm>
                <a:off x="9111483" y="1182216"/>
                <a:ext cx="107576" cy="245292"/>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3" name="Rectangle 622"/>
              <p:cNvSpPr/>
              <p:nvPr/>
            </p:nvSpPr>
            <p:spPr>
              <a:xfrm>
                <a:off x="8349267" y="1193736"/>
                <a:ext cx="107576" cy="245292"/>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24" name="Group 623"/>
            <p:cNvGrpSpPr>
              <a:grpSpLocks noChangeAspect="1"/>
            </p:cNvGrpSpPr>
            <p:nvPr/>
          </p:nvGrpSpPr>
          <p:grpSpPr>
            <a:xfrm>
              <a:off x="5391085" y="5317433"/>
              <a:ext cx="417723" cy="201957"/>
              <a:chOff x="8349267" y="1152197"/>
              <a:chExt cx="869792" cy="383241"/>
            </a:xfrm>
          </p:grpSpPr>
          <p:pic>
            <p:nvPicPr>
              <p:cNvPr id="625" name="Picture 624"/>
              <p:cNvPicPr>
                <a:picLocks noChangeAspect="1"/>
              </p:cNvPicPr>
              <p:nvPr/>
            </p:nvPicPr>
            <p:blipFill>
              <a:blip r:embed="rId2"/>
              <a:stretch>
                <a:fillRect/>
              </a:stretch>
            </p:blipFill>
            <p:spPr>
              <a:xfrm rot="1121728" flipH="1">
                <a:off x="8472997" y="1152197"/>
                <a:ext cx="638735" cy="383241"/>
              </a:xfrm>
              <a:prstGeom prst="rect">
                <a:avLst/>
              </a:prstGeom>
            </p:spPr>
          </p:pic>
          <p:sp>
            <p:nvSpPr>
              <p:cNvPr id="626" name="Rectangle 625"/>
              <p:cNvSpPr/>
              <p:nvPr/>
            </p:nvSpPr>
            <p:spPr>
              <a:xfrm>
                <a:off x="9111483" y="1182216"/>
                <a:ext cx="107576" cy="245292"/>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7" name="Rectangle 626"/>
              <p:cNvSpPr/>
              <p:nvPr/>
            </p:nvSpPr>
            <p:spPr>
              <a:xfrm>
                <a:off x="8349267" y="1193736"/>
                <a:ext cx="107576" cy="245292"/>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28" name="Group 627"/>
            <p:cNvGrpSpPr>
              <a:grpSpLocks noChangeAspect="1"/>
            </p:cNvGrpSpPr>
            <p:nvPr/>
          </p:nvGrpSpPr>
          <p:grpSpPr>
            <a:xfrm>
              <a:off x="6553064" y="6981039"/>
              <a:ext cx="616930" cy="182949"/>
              <a:chOff x="8358228" y="529755"/>
              <a:chExt cx="851863" cy="360363"/>
            </a:xfrm>
          </p:grpSpPr>
          <p:pic>
            <p:nvPicPr>
              <p:cNvPr id="629" name="Picture 628"/>
              <p:cNvPicPr>
                <a:picLocks noChangeAspect="1"/>
              </p:cNvPicPr>
              <p:nvPr/>
            </p:nvPicPr>
            <p:blipFill>
              <a:blip r:embed="rId4"/>
              <a:stretch>
                <a:fillRect/>
              </a:stretch>
            </p:blipFill>
            <p:spPr>
              <a:xfrm rot="21311945">
                <a:off x="8472997" y="529755"/>
                <a:ext cx="643505" cy="360363"/>
              </a:xfrm>
              <a:prstGeom prst="rect">
                <a:avLst/>
              </a:prstGeom>
            </p:spPr>
          </p:pic>
          <p:sp>
            <p:nvSpPr>
              <p:cNvPr id="630" name="Rectangle 629"/>
              <p:cNvSpPr/>
              <p:nvPr/>
            </p:nvSpPr>
            <p:spPr>
              <a:xfrm>
                <a:off x="8358228" y="575174"/>
                <a:ext cx="107576" cy="245292"/>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1" name="Rectangle 630"/>
              <p:cNvSpPr/>
              <p:nvPr/>
            </p:nvSpPr>
            <p:spPr>
              <a:xfrm>
                <a:off x="9102515" y="599512"/>
                <a:ext cx="107576" cy="245292"/>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32" name="Group 631"/>
            <p:cNvGrpSpPr>
              <a:grpSpLocks noChangeAspect="1"/>
            </p:cNvGrpSpPr>
            <p:nvPr/>
          </p:nvGrpSpPr>
          <p:grpSpPr>
            <a:xfrm>
              <a:off x="6593008" y="5841511"/>
              <a:ext cx="266122" cy="179738"/>
              <a:chOff x="8349267" y="1152197"/>
              <a:chExt cx="869792" cy="383241"/>
            </a:xfrm>
          </p:grpSpPr>
          <p:pic>
            <p:nvPicPr>
              <p:cNvPr id="633" name="Picture 632"/>
              <p:cNvPicPr>
                <a:picLocks noChangeAspect="1"/>
              </p:cNvPicPr>
              <p:nvPr/>
            </p:nvPicPr>
            <p:blipFill>
              <a:blip r:embed="rId2"/>
              <a:stretch>
                <a:fillRect/>
              </a:stretch>
            </p:blipFill>
            <p:spPr>
              <a:xfrm rot="1121728" flipH="1">
                <a:off x="8472997" y="1152197"/>
                <a:ext cx="638735" cy="383241"/>
              </a:xfrm>
              <a:prstGeom prst="rect">
                <a:avLst/>
              </a:prstGeom>
            </p:spPr>
          </p:pic>
          <p:sp>
            <p:nvSpPr>
              <p:cNvPr id="634" name="Rectangle 633"/>
              <p:cNvSpPr/>
              <p:nvPr/>
            </p:nvSpPr>
            <p:spPr>
              <a:xfrm>
                <a:off x="9111483" y="1182216"/>
                <a:ext cx="107576" cy="245292"/>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5" name="Rectangle 634"/>
              <p:cNvSpPr/>
              <p:nvPr/>
            </p:nvSpPr>
            <p:spPr>
              <a:xfrm>
                <a:off x="8349267" y="1193736"/>
                <a:ext cx="107576" cy="245292"/>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36" name="Group 635"/>
            <p:cNvGrpSpPr>
              <a:grpSpLocks noChangeAspect="1"/>
            </p:cNvGrpSpPr>
            <p:nvPr/>
          </p:nvGrpSpPr>
          <p:grpSpPr>
            <a:xfrm>
              <a:off x="6582005" y="5557964"/>
              <a:ext cx="603703" cy="191311"/>
              <a:chOff x="8358228" y="529755"/>
              <a:chExt cx="851863" cy="360363"/>
            </a:xfrm>
          </p:grpSpPr>
          <p:pic>
            <p:nvPicPr>
              <p:cNvPr id="637" name="Picture 636"/>
              <p:cNvPicPr>
                <a:picLocks noChangeAspect="1"/>
              </p:cNvPicPr>
              <p:nvPr/>
            </p:nvPicPr>
            <p:blipFill>
              <a:blip r:embed="rId4"/>
              <a:stretch>
                <a:fillRect/>
              </a:stretch>
            </p:blipFill>
            <p:spPr>
              <a:xfrm rot="21311945">
                <a:off x="8472997" y="529755"/>
                <a:ext cx="643505" cy="360363"/>
              </a:xfrm>
              <a:prstGeom prst="rect">
                <a:avLst/>
              </a:prstGeom>
            </p:spPr>
          </p:pic>
          <p:sp>
            <p:nvSpPr>
              <p:cNvPr id="638" name="Rectangle 637"/>
              <p:cNvSpPr/>
              <p:nvPr/>
            </p:nvSpPr>
            <p:spPr>
              <a:xfrm>
                <a:off x="8358228" y="575174"/>
                <a:ext cx="107576" cy="245292"/>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9" name="Rectangle 638"/>
              <p:cNvSpPr/>
              <p:nvPr/>
            </p:nvSpPr>
            <p:spPr>
              <a:xfrm>
                <a:off x="9102515" y="599512"/>
                <a:ext cx="107576" cy="245292"/>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40" name="Group 639"/>
            <p:cNvGrpSpPr>
              <a:grpSpLocks noChangeAspect="1"/>
            </p:cNvGrpSpPr>
            <p:nvPr/>
          </p:nvGrpSpPr>
          <p:grpSpPr>
            <a:xfrm>
              <a:off x="6553064" y="6643290"/>
              <a:ext cx="266122" cy="179738"/>
              <a:chOff x="8349267" y="1152197"/>
              <a:chExt cx="869792" cy="383241"/>
            </a:xfrm>
          </p:grpSpPr>
          <p:pic>
            <p:nvPicPr>
              <p:cNvPr id="641" name="Picture 640"/>
              <p:cNvPicPr>
                <a:picLocks noChangeAspect="1"/>
              </p:cNvPicPr>
              <p:nvPr/>
            </p:nvPicPr>
            <p:blipFill>
              <a:blip r:embed="rId2"/>
              <a:stretch>
                <a:fillRect/>
              </a:stretch>
            </p:blipFill>
            <p:spPr>
              <a:xfrm rot="1121728" flipH="1">
                <a:off x="8472997" y="1152197"/>
                <a:ext cx="638735" cy="383241"/>
              </a:xfrm>
              <a:prstGeom prst="rect">
                <a:avLst/>
              </a:prstGeom>
            </p:spPr>
          </p:pic>
          <p:sp>
            <p:nvSpPr>
              <p:cNvPr id="642" name="Rectangle 641"/>
              <p:cNvSpPr/>
              <p:nvPr/>
            </p:nvSpPr>
            <p:spPr>
              <a:xfrm>
                <a:off x="9111483" y="1182216"/>
                <a:ext cx="107576" cy="245292"/>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3" name="Rectangle 642"/>
              <p:cNvSpPr/>
              <p:nvPr/>
            </p:nvSpPr>
            <p:spPr>
              <a:xfrm>
                <a:off x="8349267" y="1193736"/>
                <a:ext cx="107576" cy="245292"/>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44" name="Group 643"/>
            <p:cNvGrpSpPr>
              <a:grpSpLocks noChangeAspect="1"/>
            </p:cNvGrpSpPr>
            <p:nvPr/>
          </p:nvGrpSpPr>
          <p:grpSpPr>
            <a:xfrm>
              <a:off x="6588654" y="4930732"/>
              <a:ext cx="268299" cy="223350"/>
              <a:chOff x="8349267" y="1152197"/>
              <a:chExt cx="869792" cy="383241"/>
            </a:xfrm>
          </p:grpSpPr>
          <p:pic>
            <p:nvPicPr>
              <p:cNvPr id="645" name="Picture 644"/>
              <p:cNvPicPr>
                <a:picLocks noChangeAspect="1"/>
              </p:cNvPicPr>
              <p:nvPr/>
            </p:nvPicPr>
            <p:blipFill>
              <a:blip r:embed="rId2"/>
              <a:stretch>
                <a:fillRect/>
              </a:stretch>
            </p:blipFill>
            <p:spPr>
              <a:xfrm rot="1121728" flipH="1">
                <a:off x="8472997" y="1152197"/>
                <a:ext cx="638735" cy="383241"/>
              </a:xfrm>
              <a:prstGeom prst="rect">
                <a:avLst/>
              </a:prstGeom>
            </p:spPr>
          </p:pic>
          <p:sp>
            <p:nvSpPr>
              <p:cNvPr id="646" name="Rectangle 645"/>
              <p:cNvSpPr/>
              <p:nvPr/>
            </p:nvSpPr>
            <p:spPr>
              <a:xfrm>
                <a:off x="9111483" y="1182216"/>
                <a:ext cx="107576" cy="245292"/>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7" name="Rectangle 646"/>
              <p:cNvSpPr/>
              <p:nvPr/>
            </p:nvSpPr>
            <p:spPr>
              <a:xfrm>
                <a:off x="8349267" y="1193736"/>
                <a:ext cx="107576" cy="245292"/>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48" name="Group 647"/>
            <p:cNvGrpSpPr>
              <a:grpSpLocks noChangeAspect="1"/>
            </p:cNvGrpSpPr>
            <p:nvPr/>
          </p:nvGrpSpPr>
          <p:grpSpPr>
            <a:xfrm>
              <a:off x="6564740" y="6238690"/>
              <a:ext cx="145161" cy="239730"/>
              <a:chOff x="8358228" y="529755"/>
              <a:chExt cx="851863" cy="360363"/>
            </a:xfrm>
          </p:grpSpPr>
          <p:pic>
            <p:nvPicPr>
              <p:cNvPr id="649" name="Picture 648"/>
              <p:cNvPicPr>
                <a:picLocks noChangeAspect="1"/>
              </p:cNvPicPr>
              <p:nvPr/>
            </p:nvPicPr>
            <p:blipFill>
              <a:blip r:embed="rId4"/>
              <a:stretch>
                <a:fillRect/>
              </a:stretch>
            </p:blipFill>
            <p:spPr>
              <a:xfrm rot="21311945">
                <a:off x="8472997" y="529755"/>
                <a:ext cx="643505" cy="360363"/>
              </a:xfrm>
              <a:prstGeom prst="rect">
                <a:avLst/>
              </a:prstGeom>
            </p:spPr>
          </p:pic>
          <p:sp>
            <p:nvSpPr>
              <p:cNvPr id="650" name="Rectangle 649"/>
              <p:cNvSpPr/>
              <p:nvPr/>
            </p:nvSpPr>
            <p:spPr>
              <a:xfrm>
                <a:off x="8358228" y="575174"/>
                <a:ext cx="107576" cy="245292"/>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1" name="Rectangle 650"/>
              <p:cNvSpPr/>
              <p:nvPr/>
            </p:nvSpPr>
            <p:spPr>
              <a:xfrm>
                <a:off x="9102515" y="599512"/>
                <a:ext cx="107576" cy="245292"/>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52" name="Group 651"/>
            <p:cNvGrpSpPr>
              <a:grpSpLocks noChangeAspect="1"/>
            </p:cNvGrpSpPr>
            <p:nvPr/>
          </p:nvGrpSpPr>
          <p:grpSpPr>
            <a:xfrm>
              <a:off x="5810629" y="6764170"/>
              <a:ext cx="241602" cy="205644"/>
              <a:chOff x="8349267" y="1152197"/>
              <a:chExt cx="869792" cy="383241"/>
            </a:xfrm>
          </p:grpSpPr>
          <p:pic>
            <p:nvPicPr>
              <p:cNvPr id="653" name="Picture 652"/>
              <p:cNvPicPr>
                <a:picLocks noChangeAspect="1"/>
              </p:cNvPicPr>
              <p:nvPr/>
            </p:nvPicPr>
            <p:blipFill>
              <a:blip r:embed="rId2"/>
              <a:stretch>
                <a:fillRect/>
              </a:stretch>
            </p:blipFill>
            <p:spPr>
              <a:xfrm rot="1121728" flipH="1">
                <a:off x="8472997" y="1152197"/>
                <a:ext cx="638735" cy="383241"/>
              </a:xfrm>
              <a:prstGeom prst="rect">
                <a:avLst/>
              </a:prstGeom>
            </p:spPr>
          </p:pic>
          <p:sp>
            <p:nvSpPr>
              <p:cNvPr id="654" name="Rectangle 653"/>
              <p:cNvSpPr/>
              <p:nvPr/>
            </p:nvSpPr>
            <p:spPr>
              <a:xfrm>
                <a:off x="9111483" y="1182216"/>
                <a:ext cx="107576" cy="245292"/>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5" name="Rectangle 654"/>
              <p:cNvSpPr/>
              <p:nvPr/>
            </p:nvSpPr>
            <p:spPr>
              <a:xfrm>
                <a:off x="8349267" y="1193736"/>
                <a:ext cx="107576" cy="245292"/>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56" name="Group 655"/>
            <p:cNvGrpSpPr>
              <a:grpSpLocks noChangeAspect="1"/>
            </p:cNvGrpSpPr>
            <p:nvPr/>
          </p:nvGrpSpPr>
          <p:grpSpPr>
            <a:xfrm>
              <a:off x="5191139" y="7177490"/>
              <a:ext cx="544936" cy="205302"/>
              <a:chOff x="8349267" y="1152197"/>
              <a:chExt cx="869792" cy="383241"/>
            </a:xfrm>
          </p:grpSpPr>
          <p:pic>
            <p:nvPicPr>
              <p:cNvPr id="657" name="Picture 656"/>
              <p:cNvPicPr>
                <a:picLocks noChangeAspect="1"/>
              </p:cNvPicPr>
              <p:nvPr/>
            </p:nvPicPr>
            <p:blipFill>
              <a:blip r:embed="rId2"/>
              <a:stretch>
                <a:fillRect/>
              </a:stretch>
            </p:blipFill>
            <p:spPr>
              <a:xfrm rot="1121728" flipH="1">
                <a:off x="8472997" y="1152197"/>
                <a:ext cx="638735" cy="383241"/>
              </a:xfrm>
              <a:prstGeom prst="rect">
                <a:avLst/>
              </a:prstGeom>
            </p:spPr>
          </p:pic>
          <p:sp>
            <p:nvSpPr>
              <p:cNvPr id="658" name="Rectangle 657"/>
              <p:cNvSpPr/>
              <p:nvPr/>
            </p:nvSpPr>
            <p:spPr>
              <a:xfrm>
                <a:off x="9111483" y="1182216"/>
                <a:ext cx="107576" cy="245292"/>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9" name="Rectangle 658"/>
              <p:cNvSpPr/>
              <p:nvPr/>
            </p:nvSpPr>
            <p:spPr>
              <a:xfrm>
                <a:off x="8349267" y="1193736"/>
                <a:ext cx="107576" cy="245292"/>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60" name="Group 659"/>
            <p:cNvGrpSpPr>
              <a:grpSpLocks noChangeAspect="1"/>
            </p:cNvGrpSpPr>
            <p:nvPr/>
          </p:nvGrpSpPr>
          <p:grpSpPr>
            <a:xfrm>
              <a:off x="5147094" y="6291422"/>
              <a:ext cx="582556" cy="157310"/>
              <a:chOff x="8349267" y="1152197"/>
              <a:chExt cx="869792" cy="383241"/>
            </a:xfrm>
          </p:grpSpPr>
          <p:pic>
            <p:nvPicPr>
              <p:cNvPr id="661" name="Picture 660"/>
              <p:cNvPicPr>
                <a:picLocks noChangeAspect="1"/>
              </p:cNvPicPr>
              <p:nvPr/>
            </p:nvPicPr>
            <p:blipFill>
              <a:blip r:embed="rId2"/>
              <a:stretch>
                <a:fillRect/>
              </a:stretch>
            </p:blipFill>
            <p:spPr>
              <a:xfrm rot="1121728" flipH="1">
                <a:off x="8472997" y="1152197"/>
                <a:ext cx="638735" cy="383241"/>
              </a:xfrm>
              <a:prstGeom prst="rect">
                <a:avLst/>
              </a:prstGeom>
            </p:spPr>
          </p:pic>
          <p:sp>
            <p:nvSpPr>
              <p:cNvPr id="662" name="Rectangle 661"/>
              <p:cNvSpPr/>
              <p:nvPr/>
            </p:nvSpPr>
            <p:spPr>
              <a:xfrm>
                <a:off x="9111483" y="1182216"/>
                <a:ext cx="107576" cy="245292"/>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3" name="Rectangle 662"/>
              <p:cNvSpPr/>
              <p:nvPr/>
            </p:nvSpPr>
            <p:spPr>
              <a:xfrm>
                <a:off x="8349267" y="1193736"/>
                <a:ext cx="107576" cy="245292"/>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64" name="Group 663"/>
            <p:cNvGrpSpPr>
              <a:grpSpLocks noChangeAspect="1"/>
            </p:cNvGrpSpPr>
            <p:nvPr/>
          </p:nvGrpSpPr>
          <p:grpSpPr>
            <a:xfrm>
              <a:off x="6741466" y="4619380"/>
              <a:ext cx="393904" cy="153677"/>
              <a:chOff x="8358228" y="529755"/>
              <a:chExt cx="851863" cy="360363"/>
            </a:xfrm>
          </p:grpSpPr>
          <p:pic>
            <p:nvPicPr>
              <p:cNvPr id="665" name="Picture 664"/>
              <p:cNvPicPr>
                <a:picLocks noChangeAspect="1"/>
              </p:cNvPicPr>
              <p:nvPr/>
            </p:nvPicPr>
            <p:blipFill>
              <a:blip r:embed="rId4"/>
              <a:stretch>
                <a:fillRect/>
              </a:stretch>
            </p:blipFill>
            <p:spPr>
              <a:xfrm rot="21311945">
                <a:off x="8472997" y="529755"/>
                <a:ext cx="643505" cy="360363"/>
              </a:xfrm>
              <a:prstGeom prst="rect">
                <a:avLst/>
              </a:prstGeom>
            </p:spPr>
          </p:pic>
          <p:sp>
            <p:nvSpPr>
              <p:cNvPr id="666" name="Rectangle 665"/>
              <p:cNvSpPr/>
              <p:nvPr/>
            </p:nvSpPr>
            <p:spPr>
              <a:xfrm>
                <a:off x="8358228" y="575174"/>
                <a:ext cx="107576" cy="245292"/>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7" name="Rectangle 666"/>
              <p:cNvSpPr/>
              <p:nvPr/>
            </p:nvSpPr>
            <p:spPr>
              <a:xfrm>
                <a:off x="9102515" y="599512"/>
                <a:ext cx="107576" cy="245292"/>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68" name="Group 667"/>
            <p:cNvGrpSpPr>
              <a:grpSpLocks noChangeAspect="1"/>
            </p:cNvGrpSpPr>
            <p:nvPr/>
          </p:nvGrpSpPr>
          <p:grpSpPr>
            <a:xfrm>
              <a:off x="5823895" y="5281275"/>
              <a:ext cx="234524" cy="240171"/>
              <a:chOff x="8349267" y="1152197"/>
              <a:chExt cx="869792" cy="383241"/>
            </a:xfrm>
          </p:grpSpPr>
          <p:pic>
            <p:nvPicPr>
              <p:cNvPr id="669" name="Picture 668"/>
              <p:cNvPicPr>
                <a:picLocks noChangeAspect="1"/>
              </p:cNvPicPr>
              <p:nvPr/>
            </p:nvPicPr>
            <p:blipFill>
              <a:blip r:embed="rId2"/>
              <a:stretch>
                <a:fillRect/>
              </a:stretch>
            </p:blipFill>
            <p:spPr>
              <a:xfrm rot="1121728" flipH="1">
                <a:off x="8472997" y="1152197"/>
                <a:ext cx="638735" cy="383241"/>
              </a:xfrm>
              <a:prstGeom prst="rect">
                <a:avLst/>
              </a:prstGeom>
            </p:spPr>
          </p:pic>
          <p:sp>
            <p:nvSpPr>
              <p:cNvPr id="670" name="Rectangle 669"/>
              <p:cNvSpPr/>
              <p:nvPr/>
            </p:nvSpPr>
            <p:spPr>
              <a:xfrm>
                <a:off x="9111483" y="1182216"/>
                <a:ext cx="107576" cy="245292"/>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1" name="Rectangle 670"/>
              <p:cNvSpPr/>
              <p:nvPr/>
            </p:nvSpPr>
            <p:spPr>
              <a:xfrm>
                <a:off x="8349267" y="1193736"/>
                <a:ext cx="107576" cy="245292"/>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72" name="Group 671"/>
            <p:cNvGrpSpPr>
              <a:grpSpLocks noChangeAspect="1"/>
            </p:cNvGrpSpPr>
            <p:nvPr/>
          </p:nvGrpSpPr>
          <p:grpSpPr>
            <a:xfrm>
              <a:off x="5478012" y="4652563"/>
              <a:ext cx="417723" cy="201957"/>
              <a:chOff x="8349267" y="1152197"/>
              <a:chExt cx="869792" cy="383241"/>
            </a:xfrm>
          </p:grpSpPr>
          <p:pic>
            <p:nvPicPr>
              <p:cNvPr id="673" name="Picture 672"/>
              <p:cNvPicPr>
                <a:picLocks noChangeAspect="1"/>
              </p:cNvPicPr>
              <p:nvPr/>
            </p:nvPicPr>
            <p:blipFill>
              <a:blip r:embed="rId2"/>
              <a:stretch>
                <a:fillRect/>
              </a:stretch>
            </p:blipFill>
            <p:spPr>
              <a:xfrm rot="1121728" flipH="1">
                <a:off x="8472997" y="1152197"/>
                <a:ext cx="638735" cy="383241"/>
              </a:xfrm>
              <a:prstGeom prst="rect">
                <a:avLst/>
              </a:prstGeom>
            </p:spPr>
          </p:pic>
          <p:sp>
            <p:nvSpPr>
              <p:cNvPr id="674" name="Rectangle 673"/>
              <p:cNvSpPr/>
              <p:nvPr/>
            </p:nvSpPr>
            <p:spPr>
              <a:xfrm>
                <a:off x="9111483" y="1182216"/>
                <a:ext cx="107576" cy="245292"/>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5" name="Rectangle 674"/>
              <p:cNvSpPr/>
              <p:nvPr/>
            </p:nvSpPr>
            <p:spPr>
              <a:xfrm>
                <a:off x="8349267" y="1193736"/>
                <a:ext cx="107576" cy="245292"/>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pic>
        <p:nvPicPr>
          <p:cNvPr id="678" name="Picture 677"/>
          <p:cNvPicPr>
            <a:picLocks noChangeAspect="1"/>
          </p:cNvPicPr>
          <p:nvPr/>
        </p:nvPicPr>
        <p:blipFill>
          <a:blip r:embed="rId3"/>
          <a:stretch>
            <a:fillRect/>
          </a:stretch>
        </p:blipFill>
        <p:spPr>
          <a:xfrm>
            <a:off x="5011272" y="6029992"/>
            <a:ext cx="379141" cy="379141"/>
          </a:xfrm>
          <a:prstGeom prst="rect">
            <a:avLst/>
          </a:prstGeom>
        </p:spPr>
      </p:pic>
      <p:pic>
        <p:nvPicPr>
          <p:cNvPr id="679" name="Picture 678"/>
          <p:cNvPicPr>
            <a:picLocks noChangeAspect="1"/>
          </p:cNvPicPr>
          <p:nvPr/>
        </p:nvPicPr>
        <p:blipFill>
          <a:blip r:embed="rId3"/>
          <a:stretch>
            <a:fillRect/>
          </a:stretch>
        </p:blipFill>
        <p:spPr>
          <a:xfrm>
            <a:off x="5885673" y="6020883"/>
            <a:ext cx="379141" cy="379141"/>
          </a:xfrm>
          <a:prstGeom prst="rect">
            <a:avLst/>
          </a:prstGeom>
        </p:spPr>
      </p:pic>
      <p:pic>
        <p:nvPicPr>
          <p:cNvPr id="680" name="Picture 679"/>
          <p:cNvPicPr>
            <a:picLocks noChangeAspect="1"/>
          </p:cNvPicPr>
          <p:nvPr/>
        </p:nvPicPr>
        <p:blipFill>
          <a:blip r:embed="rId3"/>
          <a:stretch>
            <a:fillRect/>
          </a:stretch>
        </p:blipFill>
        <p:spPr>
          <a:xfrm>
            <a:off x="6266042" y="6029992"/>
            <a:ext cx="379141" cy="379141"/>
          </a:xfrm>
          <a:prstGeom prst="rect">
            <a:avLst/>
          </a:prstGeom>
        </p:spPr>
      </p:pic>
      <p:pic>
        <p:nvPicPr>
          <p:cNvPr id="681" name="Picture 680"/>
          <p:cNvPicPr>
            <a:picLocks noChangeAspect="1"/>
          </p:cNvPicPr>
          <p:nvPr/>
        </p:nvPicPr>
        <p:blipFill>
          <a:blip r:embed="rId3"/>
          <a:stretch>
            <a:fillRect/>
          </a:stretch>
        </p:blipFill>
        <p:spPr>
          <a:xfrm>
            <a:off x="6544026" y="6064905"/>
            <a:ext cx="379141" cy="379141"/>
          </a:xfrm>
          <a:prstGeom prst="rect">
            <a:avLst/>
          </a:prstGeom>
        </p:spPr>
      </p:pic>
      <p:sp>
        <p:nvSpPr>
          <p:cNvPr id="682" name="TextBox 681"/>
          <p:cNvSpPr txBox="1"/>
          <p:nvPr/>
        </p:nvSpPr>
        <p:spPr>
          <a:xfrm>
            <a:off x="4695404" y="6447285"/>
            <a:ext cx="2922966" cy="369332"/>
          </a:xfrm>
          <a:prstGeom prst="rect">
            <a:avLst/>
          </a:prstGeom>
          <a:noFill/>
        </p:spPr>
        <p:txBody>
          <a:bodyPr wrap="square" rtlCol="0">
            <a:spAutoFit/>
          </a:bodyPr>
          <a:lstStyle/>
          <a:p>
            <a:r>
              <a:rPr lang="en-US" dirty="0"/>
              <a:t>Possible addition of </a:t>
            </a:r>
            <a:r>
              <a:rPr lang="en-US" dirty="0" err="1"/>
              <a:t>phiX</a:t>
            </a:r>
            <a:endParaRPr lang="en-US" dirty="0"/>
          </a:p>
        </p:txBody>
      </p:sp>
      <p:pic>
        <p:nvPicPr>
          <p:cNvPr id="683" name="Picture 68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516869" y="4391873"/>
            <a:ext cx="3249270" cy="2078773"/>
          </a:xfrm>
          <a:prstGeom prst="rect">
            <a:avLst/>
          </a:prstGeom>
        </p:spPr>
      </p:pic>
      <p:sp>
        <p:nvSpPr>
          <p:cNvPr id="685" name="TextBox 684"/>
          <p:cNvSpPr txBox="1"/>
          <p:nvPr/>
        </p:nvSpPr>
        <p:spPr>
          <a:xfrm>
            <a:off x="8263054" y="6460369"/>
            <a:ext cx="3702984" cy="369332"/>
          </a:xfrm>
          <a:prstGeom prst="rect">
            <a:avLst/>
          </a:prstGeom>
          <a:noFill/>
        </p:spPr>
        <p:txBody>
          <a:bodyPr wrap="square" rtlCol="0">
            <a:spAutoFit/>
          </a:bodyPr>
          <a:lstStyle/>
          <a:p>
            <a:r>
              <a:rPr lang="en-US"/>
              <a:t>Sequencing Characteristics/ Quality</a:t>
            </a:r>
          </a:p>
        </p:txBody>
      </p:sp>
    </p:spTree>
    <p:extLst>
      <p:ext uri="{BB962C8B-B14F-4D97-AF65-F5344CB8AC3E}">
        <p14:creationId xmlns:p14="http://schemas.microsoft.com/office/powerpoint/2010/main" val="149793465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Preprocessing</a:t>
            </a:r>
          </a:p>
        </p:txBody>
      </p:sp>
      <p:sp>
        <p:nvSpPr>
          <p:cNvPr id="2" name="Content Placeholder 1"/>
          <p:cNvSpPr>
            <a:spLocks noGrp="1"/>
          </p:cNvSpPr>
          <p:nvPr>
            <p:ph idx="1"/>
          </p:nvPr>
        </p:nvSpPr>
        <p:spPr>
          <a:xfrm>
            <a:off x="1035424" y="1719071"/>
            <a:ext cx="10112188" cy="4991876"/>
          </a:xfrm>
        </p:spPr>
        <p:txBody>
          <a:bodyPr>
            <a:normAutofit fontScale="70000" lnSpcReduction="20000"/>
          </a:bodyPr>
          <a:lstStyle/>
          <a:p>
            <a:r>
              <a:rPr lang="en-US" dirty="0"/>
              <a:t>Map reads to contaminants/</a:t>
            </a:r>
            <a:r>
              <a:rPr lang="en-US" dirty="0" err="1"/>
              <a:t>PhiX</a:t>
            </a:r>
            <a:r>
              <a:rPr lang="en-US" dirty="0"/>
              <a:t> and extract unmapped reads [bowtie2 --local</a:t>
            </a:r>
          </a:p>
          <a:p>
            <a:pPr lvl="1"/>
            <a:r>
              <a:rPr lang="en-US" dirty="0"/>
              <a:t>Remove contaminants (at least </a:t>
            </a:r>
            <a:r>
              <a:rPr lang="en-US" dirty="0" err="1"/>
              <a:t>PhiX</a:t>
            </a:r>
            <a:r>
              <a:rPr lang="en-US" dirty="0"/>
              <a:t>), uses bowtie2 then extracts all reads (pairs) that are marked as unmapped.</a:t>
            </a:r>
          </a:p>
          <a:p>
            <a:r>
              <a:rPr lang="en-US" dirty="0"/>
              <a:t>Super-</a:t>
            </a:r>
            <a:r>
              <a:rPr lang="en-US" dirty="0" err="1"/>
              <a:t>Deduper</a:t>
            </a:r>
            <a:r>
              <a:rPr lang="en-US" dirty="0"/>
              <a:t> </a:t>
            </a:r>
            <a:r>
              <a:rPr lang="en-US" dirty="0">
                <a:solidFill>
                  <a:schemeClr val="accent1">
                    <a:lumMod val="75000"/>
                  </a:schemeClr>
                </a:solidFill>
              </a:rPr>
              <a:t>[ PE reads only ]</a:t>
            </a:r>
          </a:p>
          <a:p>
            <a:pPr lvl="1"/>
            <a:r>
              <a:rPr lang="en-US" dirty="0"/>
              <a:t>Remove PCR duplicates (we use bases 10-35 of each paired read) </a:t>
            </a:r>
          </a:p>
          <a:p>
            <a:r>
              <a:rPr lang="en-US" dirty="0"/>
              <a:t>FLASH2 [</a:t>
            </a:r>
            <a:r>
              <a:rPr lang="en-US" dirty="0">
                <a:solidFill>
                  <a:schemeClr val="accent1">
                    <a:lumMod val="75000"/>
                  </a:schemeClr>
                </a:solidFill>
              </a:rPr>
              <a:t> PE reads only ]</a:t>
            </a:r>
          </a:p>
          <a:p>
            <a:pPr lvl="1"/>
            <a:r>
              <a:rPr lang="en-US" dirty="0"/>
              <a:t>Join and extend, overlapping paired end reads</a:t>
            </a:r>
          </a:p>
          <a:p>
            <a:pPr lvl="1"/>
            <a:r>
              <a:rPr lang="en-US" dirty="0"/>
              <a:t>If reads completely overlap they will contain adapter, remove adapters</a:t>
            </a:r>
          </a:p>
          <a:p>
            <a:pPr lvl="1"/>
            <a:r>
              <a:rPr lang="en-US" dirty="0"/>
              <a:t>Identify and remove any adapter dimers present</a:t>
            </a:r>
          </a:p>
          <a:p>
            <a:r>
              <a:rPr lang="en-US" dirty="0"/>
              <a:t>Scythe </a:t>
            </a:r>
            <a:r>
              <a:rPr lang="en-US" dirty="0">
                <a:solidFill>
                  <a:schemeClr val="accent1">
                    <a:lumMod val="75000"/>
                  </a:schemeClr>
                </a:solidFill>
              </a:rPr>
              <a:t>[ SE Reads only ]</a:t>
            </a:r>
          </a:p>
          <a:p>
            <a:pPr lvl="1"/>
            <a:r>
              <a:rPr lang="en-US" dirty="0"/>
              <a:t>Identify and remove adapter sequence</a:t>
            </a:r>
          </a:p>
          <a:p>
            <a:r>
              <a:rPr lang="en-US" dirty="0"/>
              <a:t>Sickle</a:t>
            </a:r>
          </a:p>
          <a:p>
            <a:pPr lvl="1"/>
            <a:r>
              <a:rPr lang="en-US" dirty="0"/>
              <a:t>Trim sequences (5’ and 3’) by quality score (I like Q20) </a:t>
            </a:r>
            <a:endParaRPr lang="en-US" b="1" dirty="0"/>
          </a:p>
          <a:p>
            <a:r>
              <a:rPr lang="en-US" dirty="0">
                <a:sym typeface="Wingdings"/>
              </a:rPr>
              <a:t>cleanup</a:t>
            </a:r>
          </a:p>
          <a:p>
            <a:pPr lvl="1"/>
            <a:r>
              <a:rPr lang="en-US" dirty="0">
                <a:sym typeface="Wingdings"/>
              </a:rPr>
              <a:t>Run a </a:t>
            </a:r>
            <a:r>
              <a:rPr lang="en-US" dirty="0" err="1">
                <a:sym typeface="Wingdings"/>
              </a:rPr>
              <a:t>polyA</a:t>
            </a:r>
            <a:r>
              <a:rPr lang="en-US" dirty="0">
                <a:sym typeface="Wingdings"/>
              </a:rPr>
              <a:t>/T trimmer</a:t>
            </a:r>
          </a:p>
          <a:p>
            <a:pPr lvl="1"/>
            <a:r>
              <a:rPr lang="en-US" dirty="0">
                <a:sym typeface="Wingdings"/>
              </a:rPr>
              <a:t>Remove any reads that are less then the minimum length parameter</a:t>
            </a:r>
          </a:p>
          <a:p>
            <a:pPr lvl="1"/>
            <a:r>
              <a:rPr lang="en-US" dirty="0">
                <a:sym typeface="Wingdings"/>
              </a:rPr>
              <a:t>Produce preprocessing statistics</a:t>
            </a:r>
            <a:endParaRPr lang="en-US" dirty="0"/>
          </a:p>
          <a:p>
            <a:endParaRPr lang="en-US" dirty="0"/>
          </a:p>
        </p:txBody>
      </p:sp>
      <p:sp>
        <p:nvSpPr>
          <p:cNvPr id="4" name="TextBox 3">
            <a:extLst>
              <a:ext uri="{FF2B5EF4-FFF2-40B4-BE49-F238E27FC236}">
                <a16:creationId xmlns:a16="http://schemas.microsoft.com/office/drawing/2014/main" id="{7A8012EC-5578-384F-8F58-0755D8036E30}"/>
              </a:ext>
            </a:extLst>
          </p:cNvPr>
          <p:cNvSpPr txBox="1"/>
          <p:nvPr/>
        </p:nvSpPr>
        <p:spPr>
          <a:xfrm>
            <a:off x="8384499" y="4215009"/>
            <a:ext cx="3942413" cy="646331"/>
          </a:xfrm>
          <a:prstGeom prst="rect">
            <a:avLst/>
          </a:prstGeom>
          <a:noFill/>
        </p:spPr>
        <p:txBody>
          <a:bodyPr wrap="square" rtlCol="0">
            <a:spAutoFit/>
          </a:bodyPr>
          <a:lstStyle/>
          <a:p>
            <a:r>
              <a:rPr lang="en-US" b="1" dirty="0"/>
              <a:t>New application: </a:t>
            </a:r>
            <a:r>
              <a:rPr lang="en-US" b="1" dirty="0" err="1"/>
              <a:t>HTStream</a:t>
            </a:r>
            <a:endParaRPr lang="en-US" b="1" dirty="0"/>
          </a:p>
          <a:p>
            <a:r>
              <a:rPr lang="en-US" dirty="0">
                <a:hlinkClick r:id="rId2"/>
              </a:rPr>
              <a:t>https://github.com/ibest/HTStream</a:t>
            </a:r>
            <a:r>
              <a:rPr lang="en-US" dirty="0"/>
              <a:t>	</a:t>
            </a:r>
          </a:p>
        </p:txBody>
      </p:sp>
    </p:spTree>
    <p:extLst>
      <p:ext uri="{BB962C8B-B14F-4D97-AF65-F5344CB8AC3E}">
        <p14:creationId xmlns:p14="http://schemas.microsoft.com/office/powerpoint/2010/main" val="83695280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Screen for </a:t>
            </a:r>
            <a:r>
              <a:rPr lang="en-US" dirty="0" err="1"/>
              <a:t>PhiX</a:t>
            </a:r>
            <a:endParaRPr lang="en-US" dirty="0"/>
          </a:p>
        </p:txBody>
      </p:sp>
      <p:sp>
        <p:nvSpPr>
          <p:cNvPr id="3" name="Content Placeholder 2"/>
          <p:cNvSpPr>
            <a:spLocks noGrp="1"/>
          </p:cNvSpPr>
          <p:nvPr>
            <p:ph idx="1"/>
          </p:nvPr>
        </p:nvSpPr>
        <p:spPr/>
        <p:txBody>
          <a:bodyPr/>
          <a:lstStyle/>
          <a:p>
            <a:r>
              <a:rPr lang="en-US" dirty="0" err="1"/>
              <a:t>PhiX</a:t>
            </a:r>
            <a:r>
              <a:rPr lang="en-US" dirty="0"/>
              <a:t> is a common control in Illumina runs, facilities rarely tell you if/when </a:t>
            </a:r>
            <a:r>
              <a:rPr lang="en-US" dirty="0" err="1"/>
              <a:t>PhiX</a:t>
            </a:r>
            <a:r>
              <a:rPr lang="en-US" dirty="0"/>
              <a:t> has been spiked in</a:t>
            </a:r>
          </a:p>
          <a:p>
            <a:pPr lvl="1"/>
            <a:r>
              <a:rPr lang="en-US" dirty="0"/>
              <a:t> Does not have a barcode, so in theory should not be in your data</a:t>
            </a:r>
          </a:p>
          <a:p>
            <a:pPr lvl="1"/>
            <a:endParaRPr lang="en-US" dirty="0"/>
          </a:p>
          <a:p>
            <a:r>
              <a:rPr lang="en-US" b="1" dirty="0"/>
              <a:t>However</a:t>
            </a:r>
          </a:p>
          <a:p>
            <a:pPr lvl="1"/>
            <a:r>
              <a:rPr lang="en-US" dirty="0"/>
              <a:t>When I know </a:t>
            </a:r>
            <a:r>
              <a:rPr lang="en-US" dirty="0" err="1"/>
              <a:t>PhiX</a:t>
            </a:r>
            <a:r>
              <a:rPr lang="en-US" dirty="0"/>
              <a:t> has been spiked in, I find sequence every time</a:t>
            </a:r>
          </a:p>
          <a:p>
            <a:pPr lvl="1"/>
            <a:r>
              <a:rPr lang="en-US" dirty="0"/>
              <a:t>When I know </a:t>
            </a:r>
            <a:r>
              <a:rPr lang="en-US" dirty="0" err="1"/>
              <a:t>PhiX</a:t>
            </a:r>
            <a:r>
              <a:rPr lang="en-US" dirty="0"/>
              <a:t> has not been spiked in, I </a:t>
            </a:r>
            <a:r>
              <a:rPr lang="en-US" b="1" dirty="0"/>
              <a:t>do not</a:t>
            </a:r>
            <a:r>
              <a:rPr lang="en-US" dirty="0"/>
              <a:t> find sequence</a:t>
            </a:r>
          </a:p>
          <a:p>
            <a:endParaRPr lang="en-US" dirty="0"/>
          </a:p>
          <a:p>
            <a:r>
              <a:rPr lang="en-US" dirty="0"/>
              <a:t>Better safe than sorry and screen for it.</a:t>
            </a:r>
          </a:p>
        </p:txBody>
      </p:sp>
    </p:spTree>
    <p:extLst>
      <p:ext uri="{BB962C8B-B14F-4D97-AF65-F5344CB8AC3E}">
        <p14:creationId xmlns:p14="http://schemas.microsoft.com/office/powerpoint/2010/main" val="64788897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Super </a:t>
            </a:r>
            <a:r>
              <a:rPr lang="en-US" dirty="0" err="1"/>
              <a:t>Deduper</a:t>
            </a:r>
            <a:endParaRPr lang="en-US" dirty="0"/>
          </a:p>
        </p:txBody>
      </p:sp>
      <p:sp>
        <p:nvSpPr>
          <p:cNvPr id="4" name="TextBox 3"/>
          <p:cNvSpPr txBox="1"/>
          <p:nvPr/>
        </p:nvSpPr>
        <p:spPr>
          <a:xfrm>
            <a:off x="716096" y="6400800"/>
            <a:ext cx="4627084" cy="369332"/>
          </a:xfrm>
          <a:prstGeom prst="rect">
            <a:avLst/>
          </a:prstGeom>
          <a:noFill/>
        </p:spPr>
        <p:txBody>
          <a:bodyPr wrap="square" rtlCol="0">
            <a:spAutoFit/>
          </a:bodyPr>
          <a:lstStyle/>
          <a:p>
            <a:r>
              <a:rPr lang="en-US" dirty="0"/>
              <a:t>https://</a:t>
            </a:r>
            <a:r>
              <a:rPr lang="en-US" dirty="0" err="1"/>
              <a:t>github.com</a:t>
            </a:r>
            <a:r>
              <a:rPr lang="en-US" dirty="0"/>
              <a:t>/</a:t>
            </a:r>
            <a:r>
              <a:rPr lang="en-US" dirty="0" err="1"/>
              <a:t>dstreett</a:t>
            </a:r>
            <a:r>
              <a:rPr lang="en-US" dirty="0"/>
              <a:t>/Super-</a:t>
            </a:r>
            <a:r>
              <a:rPr lang="en-US" dirty="0" err="1"/>
              <a:t>Deduper</a:t>
            </a:r>
            <a:endParaRPr lang="en-US" dirty="0"/>
          </a:p>
        </p:txBody>
      </p:sp>
      <p:grpSp>
        <p:nvGrpSpPr>
          <p:cNvPr id="5" name="Group 4"/>
          <p:cNvGrpSpPr/>
          <p:nvPr/>
        </p:nvGrpSpPr>
        <p:grpSpPr>
          <a:xfrm>
            <a:off x="2875527" y="2098700"/>
            <a:ext cx="7718316" cy="486552"/>
            <a:chOff x="4906182" y="2246894"/>
            <a:chExt cx="6417584" cy="324469"/>
          </a:xfrm>
        </p:grpSpPr>
        <p:sp>
          <p:nvSpPr>
            <p:cNvPr id="6" name="Rectangle 5"/>
            <p:cNvSpPr/>
            <p:nvPr/>
          </p:nvSpPr>
          <p:spPr>
            <a:xfrm>
              <a:off x="10626009" y="2250191"/>
              <a:ext cx="228600" cy="64008"/>
            </a:xfrm>
            <a:prstGeom prst="rect">
              <a:avLst/>
            </a:prstGeom>
            <a:solidFill>
              <a:schemeClr val="accent3">
                <a:lumMod val="50000"/>
              </a:schemeClr>
            </a:solidFill>
            <a:ln>
              <a:solidFill>
                <a:schemeClr val="accent3">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7" name="Rectangle 6"/>
            <p:cNvSpPr/>
            <p:nvPr/>
          </p:nvSpPr>
          <p:spPr>
            <a:xfrm>
              <a:off x="5368951" y="2505627"/>
              <a:ext cx="228600" cy="64008"/>
            </a:xfrm>
            <a:prstGeom prst="rect">
              <a:avLst/>
            </a:prstGeom>
            <a:solidFill>
              <a:schemeClr val="accent3"/>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8" name="Rectangle 7"/>
            <p:cNvSpPr/>
            <p:nvPr/>
          </p:nvSpPr>
          <p:spPr>
            <a:xfrm>
              <a:off x="10861326" y="2250069"/>
              <a:ext cx="457200" cy="64008"/>
            </a:xfrm>
            <a:prstGeom prst="rect">
              <a:avLst/>
            </a:prstGeom>
            <a:solidFill>
              <a:schemeClr val="accent4"/>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9" name="Rectangle 8"/>
            <p:cNvSpPr/>
            <p:nvPr/>
          </p:nvSpPr>
          <p:spPr>
            <a:xfrm>
              <a:off x="4906182" y="2507355"/>
              <a:ext cx="457200" cy="64008"/>
            </a:xfrm>
            <a:prstGeom prst="rect">
              <a:avLst/>
            </a:prstGeom>
            <a:solidFill>
              <a:schemeClr val="accent2"/>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0" name="Rectangle 9"/>
            <p:cNvSpPr/>
            <p:nvPr/>
          </p:nvSpPr>
          <p:spPr>
            <a:xfrm>
              <a:off x="10631249" y="2505243"/>
              <a:ext cx="228600" cy="64008"/>
            </a:xfrm>
            <a:prstGeom prst="rect">
              <a:avLst/>
            </a:prstGeom>
            <a:solidFill>
              <a:schemeClr val="accent3">
                <a:lumMod val="75000"/>
              </a:schemeClr>
            </a:solidFill>
            <a:ln>
              <a:solidFill>
                <a:schemeClr val="accent3">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1" name="Rectangle 10"/>
            <p:cNvSpPr/>
            <p:nvPr/>
          </p:nvSpPr>
          <p:spPr>
            <a:xfrm>
              <a:off x="10866566" y="2497360"/>
              <a:ext cx="457200" cy="64008"/>
            </a:xfrm>
            <a:prstGeom prst="rect">
              <a:avLst/>
            </a:prstGeom>
            <a:solidFill>
              <a:schemeClr val="accent4">
                <a:lumMod val="60000"/>
                <a:lumOff val="40000"/>
              </a:schemeClr>
            </a:solidFill>
            <a:ln>
              <a:solidFill>
                <a:schemeClr val="accent4">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2" name="Rectangle 11"/>
            <p:cNvSpPr/>
            <p:nvPr/>
          </p:nvSpPr>
          <p:spPr>
            <a:xfrm>
              <a:off x="5370104" y="2251187"/>
              <a:ext cx="228600" cy="64008"/>
            </a:xfrm>
            <a:prstGeom prst="rect">
              <a:avLst/>
            </a:prstGeom>
            <a:solidFill>
              <a:schemeClr val="accent3">
                <a:lumMod val="60000"/>
                <a:lumOff val="40000"/>
              </a:schemeClr>
            </a:solidFill>
            <a:ln>
              <a:solidFill>
                <a:schemeClr val="accent3">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3" name="Rectangle 12"/>
            <p:cNvSpPr/>
            <p:nvPr/>
          </p:nvSpPr>
          <p:spPr>
            <a:xfrm>
              <a:off x="4907706" y="2249433"/>
              <a:ext cx="457200" cy="64008"/>
            </a:xfrm>
            <a:prstGeom prst="rect">
              <a:avLst/>
            </a:prstGeom>
            <a:solidFill>
              <a:schemeClr val="accent2">
                <a:lumMod val="60000"/>
                <a:lumOff val="40000"/>
              </a:schemeClr>
            </a:solidFill>
            <a:ln>
              <a:solidFill>
                <a:schemeClr val="accent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4" name="Rectangle 13"/>
            <p:cNvSpPr/>
            <p:nvPr/>
          </p:nvSpPr>
          <p:spPr>
            <a:xfrm>
              <a:off x="6516682" y="2246894"/>
              <a:ext cx="3182112" cy="64008"/>
            </a:xfrm>
            <a:prstGeom prst="rec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5" name="Rectangle 14"/>
            <p:cNvSpPr/>
            <p:nvPr/>
          </p:nvSpPr>
          <p:spPr>
            <a:xfrm>
              <a:off x="6512822" y="2505243"/>
              <a:ext cx="3189060" cy="64008"/>
            </a:xfrm>
            <a:prstGeom prst="rec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7" name="Rectangle 16"/>
            <p:cNvSpPr/>
            <p:nvPr/>
          </p:nvSpPr>
          <p:spPr>
            <a:xfrm>
              <a:off x="5600726" y="2505788"/>
              <a:ext cx="457200" cy="64008"/>
            </a:xfrm>
            <a:prstGeom prst="rect">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8" name="Rectangle 17"/>
            <p:cNvSpPr/>
            <p:nvPr/>
          </p:nvSpPr>
          <p:spPr>
            <a:xfrm>
              <a:off x="10167436" y="2250430"/>
              <a:ext cx="457200" cy="64008"/>
            </a:xfrm>
            <a:prstGeom prst="rect">
              <a:avLst/>
            </a:prstGeom>
            <a:solidFill>
              <a:schemeClr val="accent6">
                <a:lumMod val="50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9" name="Rectangle 18"/>
            <p:cNvSpPr/>
            <p:nvPr/>
          </p:nvSpPr>
          <p:spPr>
            <a:xfrm>
              <a:off x="10166206" y="2505243"/>
              <a:ext cx="457200" cy="64008"/>
            </a:xfrm>
            <a:prstGeom prst="rect">
              <a:avLst/>
            </a:prstGeom>
            <a:solidFill>
              <a:schemeClr val="accent6">
                <a:lumMod val="75000"/>
              </a:schemeClr>
            </a:solidFill>
            <a:ln>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20" name="Rectangle 19"/>
            <p:cNvSpPr/>
            <p:nvPr/>
          </p:nvSpPr>
          <p:spPr>
            <a:xfrm>
              <a:off x="5600789" y="2249826"/>
              <a:ext cx="457200" cy="64008"/>
            </a:xfrm>
            <a:prstGeom prst="rect">
              <a:avLst/>
            </a:prstGeom>
            <a:solidFill>
              <a:schemeClr val="accent6">
                <a:lumMod val="60000"/>
                <a:lumOff val="40000"/>
              </a:schemeClr>
            </a:solidFill>
            <a:ln>
              <a:solidFill>
                <a:schemeClr val="accent6">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21" name="Rectangle 20"/>
            <p:cNvSpPr/>
            <p:nvPr/>
          </p:nvSpPr>
          <p:spPr>
            <a:xfrm>
              <a:off x="6054751" y="2505243"/>
              <a:ext cx="457200" cy="64008"/>
            </a:xfrm>
            <a:prstGeom prst="rec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22" name="Rectangle 21"/>
            <p:cNvSpPr/>
            <p:nvPr/>
          </p:nvSpPr>
          <p:spPr>
            <a:xfrm>
              <a:off x="6057989" y="2249826"/>
              <a:ext cx="457200" cy="64008"/>
            </a:xfrm>
            <a:prstGeom prst="rec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23" name="Rectangle 22"/>
            <p:cNvSpPr/>
            <p:nvPr/>
          </p:nvSpPr>
          <p:spPr>
            <a:xfrm>
              <a:off x="9701882" y="2505243"/>
              <a:ext cx="457200" cy="64008"/>
            </a:xfrm>
            <a:prstGeom prst="rec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24" name="Rectangle 23"/>
            <p:cNvSpPr/>
            <p:nvPr/>
          </p:nvSpPr>
          <p:spPr>
            <a:xfrm>
              <a:off x="9703207" y="2249826"/>
              <a:ext cx="457200" cy="64008"/>
            </a:xfrm>
            <a:prstGeom prst="rect">
              <a:avLst/>
            </a:prstGeom>
            <a:solidFill>
              <a:schemeClr val="tx2">
                <a:lumMod val="50000"/>
              </a:schemeClr>
            </a:solidFill>
            <a:ln>
              <a:solidFill>
                <a:schemeClr val="tx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grpSp>
      <p:sp>
        <p:nvSpPr>
          <p:cNvPr id="25" name="Right Arrow 24"/>
          <p:cNvSpPr/>
          <p:nvPr/>
        </p:nvSpPr>
        <p:spPr>
          <a:xfrm>
            <a:off x="4223840" y="2759398"/>
            <a:ext cx="1783140" cy="291151"/>
          </a:xfrm>
          <a:prstGeom prst="rightArrow">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sp>
        <p:nvSpPr>
          <p:cNvPr id="26" name="TextBox 25"/>
          <p:cNvSpPr txBox="1"/>
          <p:nvPr/>
        </p:nvSpPr>
        <p:spPr>
          <a:xfrm>
            <a:off x="3827232" y="2795852"/>
            <a:ext cx="2514290" cy="230832"/>
          </a:xfrm>
          <a:prstGeom prst="rect">
            <a:avLst/>
          </a:prstGeom>
          <a:noFill/>
        </p:spPr>
        <p:txBody>
          <a:bodyPr wrap="square" rtlCol="0">
            <a:spAutoFit/>
          </a:bodyPr>
          <a:lstStyle/>
          <a:p>
            <a:pPr algn="ctr"/>
            <a:r>
              <a:rPr lang="en-US" sz="900" dirty="0"/>
              <a:t>Read 1</a:t>
            </a:r>
          </a:p>
        </p:txBody>
      </p:sp>
      <p:sp>
        <p:nvSpPr>
          <p:cNvPr id="27" name="Right Arrow 26"/>
          <p:cNvSpPr/>
          <p:nvPr/>
        </p:nvSpPr>
        <p:spPr>
          <a:xfrm rot="10800000">
            <a:off x="7258867" y="1579760"/>
            <a:ext cx="1909748" cy="280582"/>
          </a:xfrm>
          <a:prstGeom prst="rightArrow">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sp>
        <p:nvSpPr>
          <p:cNvPr id="28" name="TextBox 27"/>
          <p:cNvSpPr txBox="1"/>
          <p:nvPr/>
        </p:nvSpPr>
        <p:spPr>
          <a:xfrm>
            <a:off x="7100695" y="1607554"/>
            <a:ext cx="2514290" cy="230832"/>
          </a:xfrm>
          <a:prstGeom prst="rect">
            <a:avLst/>
          </a:prstGeom>
          <a:noFill/>
        </p:spPr>
        <p:txBody>
          <a:bodyPr wrap="square" rtlCol="0">
            <a:spAutoFit/>
          </a:bodyPr>
          <a:lstStyle/>
          <a:p>
            <a:pPr algn="ctr"/>
            <a:r>
              <a:rPr lang="en-US" sz="900" dirty="0"/>
              <a:t>Read 2</a:t>
            </a:r>
          </a:p>
        </p:txBody>
      </p:sp>
      <p:graphicFrame>
        <p:nvGraphicFramePr>
          <p:cNvPr id="29" name="Table 28"/>
          <p:cNvGraphicFramePr>
            <a:graphicFrameLocks noGrp="1"/>
          </p:cNvGraphicFramePr>
          <p:nvPr>
            <p:extLst/>
          </p:nvPr>
        </p:nvGraphicFramePr>
        <p:xfrm>
          <a:off x="3111057" y="3453801"/>
          <a:ext cx="7247256" cy="2932011"/>
        </p:xfrm>
        <a:graphic>
          <a:graphicData uri="http://schemas.openxmlformats.org/drawingml/2006/table">
            <a:tbl>
              <a:tblPr firstRow="1" firstCol="1" bandRow="1">
                <a:tableStyleId>{5C22544A-7EE6-4342-B048-85BDC9FD1C3A}</a:tableStyleId>
              </a:tblPr>
              <a:tblGrid>
                <a:gridCol w="728041">
                  <a:extLst>
                    <a:ext uri="{9D8B030D-6E8A-4147-A177-3AD203B41FA5}">
                      <a16:colId xmlns:a16="http://schemas.microsoft.com/office/drawing/2014/main" val="20000"/>
                    </a:ext>
                  </a:extLst>
                </a:gridCol>
                <a:gridCol w="1106479">
                  <a:extLst>
                    <a:ext uri="{9D8B030D-6E8A-4147-A177-3AD203B41FA5}">
                      <a16:colId xmlns:a16="http://schemas.microsoft.com/office/drawing/2014/main" val="20001"/>
                    </a:ext>
                  </a:extLst>
                </a:gridCol>
                <a:gridCol w="1038000">
                  <a:extLst>
                    <a:ext uri="{9D8B030D-6E8A-4147-A177-3AD203B41FA5}">
                      <a16:colId xmlns:a16="http://schemas.microsoft.com/office/drawing/2014/main" val="20002"/>
                    </a:ext>
                  </a:extLst>
                </a:gridCol>
                <a:gridCol w="843374">
                  <a:extLst>
                    <a:ext uri="{9D8B030D-6E8A-4147-A177-3AD203B41FA5}">
                      <a16:colId xmlns:a16="http://schemas.microsoft.com/office/drawing/2014/main" val="20003"/>
                    </a:ext>
                  </a:extLst>
                </a:gridCol>
                <a:gridCol w="973125">
                  <a:extLst>
                    <a:ext uri="{9D8B030D-6E8A-4147-A177-3AD203B41FA5}">
                      <a16:colId xmlns:a16="http://schemas.microsoft.com/office/drawing/2014/main" val="20004"/>
                    </a:ext>
                  </a:extLst>
                </a:gridCol>
                <a:gridCol w="849862">
                  <a:extLst>
                    <a:ext uri="{9D8B030D-6E8A-4147-A177-3AD203B41FA5}">
                      <a16:colId xmlns:a16="http://schemas.microsoft.com/office/drawing/2014/main" val="20005"/>
                    </a:ext>
                  </a:extLst>
                </a:gridCol>
                <a:gridCol w="854908">
                  <a:extLst>
                    <a:ext uri="{9D8B030D-6E8A-4147-A177-3AD203B41FA5}">
                      <a16:colId xmlns:a16="http://schemas.microsoft.com/office/drawing/2014/main" val="20006"/>
                    </a:ext>
                  </a:extLst>
                </a:gridCol>
                <a:gridCol w="853467">
                  <a:extLst>
                    <a:ext uri="{9D8B030D-6E8A-4147-A177-3AD203B41FA5}">
                      <a16:colId xmlns:a16="http://schemas.microsoft.com/office/drawing/2014/main" val="20007"/>
                    </a:ext>
                  </a:extLst>
                </a:gridCol>
              </a:tblGrid>
              <a:tr h="418582">
                <a:tc>
                  <a:txBody>
                    <a:bodyPr/>
                    <a:lstStyle/>
                    <a:p>
                      <a:pPr marL="0" marR="0" algn="ctr">
                        <a:spcBef>
                          <a:spcPts val="0"/>
                        </a:spcBef>
                        <a:spcAft>
                          <a:spcPts val="0"/>
                        </a:spcAft>
                      </a:pPr>
                      <a:r>
                        <a:rPr lang="en-US" sz="900">
                          <a:effectLst/>
                        </a:rPr>
                        <a:t>Data</a:t>
                      </a:r>
                      <a:endParaRPr lang="en-US" sz="1200">
                        <a:effectLst/>
                        <a:latin typeface="Times New Roman" charset="0"/>
                        <a:ea typeface="ＭＳ 明朝" charset="-128"/>
                        <a:cs typeface="Times New Roman" charset="0"/>
                      </a:endParaRPr>
                    </a:p>
                  </a:txBody>
                  <a:tcPr marL="73025" marR="73025" marT="0" marB="0"/>
                </a:tc>
                <a:tc>
                  <a:txBody>
                    <a:bodyPr/>
                    <a:lstStyle/>
                    <a:p>
                      <a:pPr marL="0" marR="0" algn="ctr">
                        <a:spcBef>
                          <a:spcPts val="0"/>
                        </a:spcBef>
                        <a:spcAft>
                          <a:spcPts val="0"/>
                        </a:spcAft>
                      </a:pPr>
                      <a:r>
                        <a:rPr lang="en-US" sz="900">
                          <a:effectLst/>
                        </a:rPr>
                        <a:t>Alignment Algorithm</a:t>
                      </a:r>
                      <a:endParaRPr lang="en-US" sz="1200">
                        <a:effectLst/>
                        <a:latin typeface="Times New Roman" charset="0"/>
                        <a:ea typeface="ＭＳ 明朝" charset="-128"/>
                        <a:cs typeface="Times New Roman" charset="0"/>
                      </a:endParaRPr>
                    </a:p>
                  </a:txBody>
                  <a:tcPr marL="73025" marR="73025" marT="0" marB="0"/>
                </a:tc>
                <a:tc>
                  <a:txBody>
                    <a:bodyPr/>
                    <a:lstStyle/>
                    <a:p>
                      <a:pPr marL="0" marR="0" algn="ctr">
                        <a:spcBef>
                          <a:spcPts val="0"/>
                        </a:spcBef>
                        <a:spcAft>
                          <a:spcPts val="0"/>
                        </a:spcAft>
                      </a:pPr>
                      <a:r>
                        <a:rPr lang="en-US" sz="900">
                          <a:effectLst/>
                        </a:rPr>
                        <a:t>MarkDuplicates</a:t>
                      </a:r>
                      <a:endParaRPr lang="en-US" sz="1200">
                        <a:effectLst/>
                        <a:latin typeface="Times New Roman" charset="0"/>
                        <a:ea typeface="ＭＳ 明朝" charset="-128"/>
                        <a:cs typeface="Times New Roman" charset="0"/>
                      </a:endParaRPr>
                    </a:p>
                  </a:txBody>
                  <a:tcPr marL="73025" marR="73025" marT="0" marB="0"/>
                </a:tc>
                <a:tc>
                  <a:txBody>
                    <a:bodyPr/>
                    <a:lstStyle/>
                    <a:p>
                      <a:pPr marL="0" marR="0" algn="ctr">
                        <a:spcBef>
                          <a:spcPts val="0"/>
                        </a:spcBef>
                        <a:spcAft>
                          <a:spcPts val="0"/>
                        </a:spcAft>
                      </a:pPr>
                      <a:r>
                        <a:rPr lang="en-US" sz="900">
                          <a:effectLst/>
                        </a:rPr>
                        <a:t>Rmdup</a:t>
                      </a:r>
                      <a:endParaRPr lang="en-US" sz="1200">
                        <a:effectLst/>
                        <a:latin typeface="Times New Roman" charset="0"/>
                        <a:ea typeface="ＭＳ 明朝" charset="-128"/>
                        <a:cs typeface="Times New Roman" charset="0"/>
                      </a:endParaRPr>
                    </a:p>
                  </a:txBody>
                  <a:tcPr marL="73025" marR="73025" marT="0" marB="0"/>
                </a:tc>
                <a:tc>
                  <a:txBody>
                    <a:bodyPr/>
                    <a:lstStyle/>
                    <a:p>
                      <a:pPr marL="0" marR="0" algn="ctr">
                        <a:spcBef>
                          <a:spcPts val="0"/>
                        </a:spcBef>
                        <a:spcAft>
                          <a:spcPts val="0"/>
                        </a:spcAft>
                      </a:pPr>
                      <a:r>
                        <a:rPr lang="en-US" sz="900" dirty="0">
                          <a:effectLst/>
                        </a:rPr>
                        <a:t>Super </a:t>
                      </a:r>
                      <a:r>
                        <a:rPr lang="en-US" sz="900" dirty="0" err="1">
                          <a:effectLst/>
                        </a:rPr>
                        <a:t>Deduper</a:t>
                      </a:r>
                      <a:endParaRPr lang="en-US" sz="1200" dirty="0">
                        <a:effectLst/>
                        <a:latin typeface="Times New Roman" charset="0"/>
                        <a:ea typeface="ＭＳ 明朝" charset="-128"/>
                        <a:cs typeface="Times New Roman" charset="0"/>
                      </a:endParaRPr>
                    </a:p>
                  </a:txBody>
                  <a:tcPr marL="73025" marR="73025" marT="0" marB="0"/>
                </a:tc>
                <a:tc>
                  <a:txBody>
                    <a:bodyPr/>
                    <a:lstStyle/>
                    <a:p>
                      <a:pPr marL="0" marR="0" algn="ctr">
                        <a:spcBef>
                          <a:spcPts val="0"/>
                        </a:spcBef>
                        <a:spcAft>
                          <a:spcPts val="0"/>
                        </a:spcAft>
                      </a:pPr>
                      <a:r>
                        <a:rPr lang="en-US" sz="900">
                          <a:effectLst/>
                        </a:rPr>
                        <a:t>FastUniq</a:t>
                      </a:r>
                      <a:endParaRPr lang="en-US" sz="1200">
                        <a:effectLst/>
                        <a:latin typeface="Times New Roman" charset="0"/>
                        <a:ea typeface="ＭＳ 明朝" charset="-128"/>
                        <a:cs typeface="Times New Roman" charset="0"/>
                      </a:endParaRPr>
                    </a:p>
                  </a:txBody>
                  <a:tcPr marL="73025" marR="73025" marT="0" marB="0"/>
                </a:tc>
                <a:tc>
                  <a:txBody>
                    <a:bodyPr/>
                    <a:lstStyle/>
                    <a:p>
                      <a:pPr marL="0" marR="0" algn="ctr">
                        <a:spcBef>
                          <a:spcPts val="0"/>
                        </a:spcBef>
                        <a:spcAft>
                          <a:spcPts val="0"/>
                        </a:spcAft>
                      </a:pPr>
                      <a:r>
                        <a:rPr lang="en-US" sz="900">
                          <a:effectLst/>
                        </a:rPr>
                        <a:t>Fulcrum</a:t>
                      </a:r>
                      <a:endParaRPr lang="en-US" sz="1200">
                        <a:effectLst/>
                        <a:latin typeface="Times New Roman" charset="0"/>
                        <a:ea typeface="ＭＳ 明朝" charset="-128"/>
                        <a:cs typeface="Times New Roman" charset="0"/>
                      </a:endParaRPr>
                    </a:p>
                  </a:txBody>
                  <a:tcPr marL="73025" marR="73025" marT="0" marB="0"/>
                </a:tc>
                <a:tc>
                  <a:txBody>
                    <a:bodyPr/>
                    <a:lstStyle/>
                    <a:p>
                      <a:pPr marL="0" marR="0" algn="ctr">
                        <a:spcBef>
                          <a:spcPts val="0"/>
                        </a:spcBef>
                        <a:spcAft>
                          <a:spcPts val="0"/>
                        </a:spcAft>
                      </a:pPr>
                      <a:r>
                        <a:rPr lang="en-US" sz="900">
                          <a:effectLst/>
                        </a:rPr>
                        <a:t>Total # of Reads</a:t>
                      </a:r>
                      <a:endParaRPr lang="en-US" sz="1200">
                        <a:effectLst/>
                        <a:latin typeface="Times New Roman" charset="0"/>
                        <a:ea typeface="ＭＳ 明朝" charset="-128"/>
                        <a:cs typeface="Times New Roman" charset="0"/>
                      </a:endParaRPr>
                    </a:p>
                  </a:txBody>
                  <a:tcPr marL="73025" marR="73025" marT="0" marB="0"/>
                </a:tc>
                <a:extLst>
                  <a:ext uri="{0D108BD9-81ED-4DB2-BD59-A6C34878D82A}">
                    <a16:rowId xmlns:a16="http://schemas.microsoft.com/office/drawing/2014/main" val="10000"/>
                  </a:ext>
                </a:extLst>
              </a:tr>
              <a:tr h="418582">
                <a:tc>
                  <a:txBody>
                    <a:bodyPr/>
                    <a:lstStyle/>
                    <a:p>
                      <a:pPr marL="0" marR="0" algn="ctr">
                        <a:spcBef>
                          <a:spcPts val="0"/>
                        </a:spcBef>
                        <a:spcAft>
                          <a:spcPts val="0"/>
                        </a:spcAft>
                      </a:pPr>
                      <a:r>
                        <a:rPr lang="en-US" sz="900">
                          <a:effectLst/>
                        </a:rPr>
                        <a:t>PhiX</a:t>
                      </a:r>
                      <a:endParaRPr lang="en-US" sz="1200">
                        <a:effectLst/>
                        <a:latin typeface="Times New Roman" charset="0"/>
                        <a:ea typeface="ＭＳ 明朝" charset="-128"/>
                        <a:cs typeface="Times New Roman" charset="0"/>
                      </a:endParaRPr>
                    </a:p>
                  </a:txBody>
                  <a:tcPr marL="73025" marR="73025" marT="0" marB="0"/>
                </a:tc>
                <a:tc>
                  <a:txBody>
                    <a:bodyPr/>
                    <a:lstStyle/>
                    <a:p>
                      <a:pPr marL="0" marR="0" algn="ctr">
                        <a:spcBef>
                          <a:spcPts val="0"/>
                        </a:spcBef>
                        <a:spcAft>
                          <a:spcPts val="0"/>
                        </a:spcAft>
                      </a:pPr>
                      <a:r>
                        <a:rPr lang="en-US" sz="900">
                          <a:effectLst/>
                        </a:rPr>
                        <a:t>BWA MEM</a:t>
                      </a:r>
                      <a:endParaRPr lang="en-US" sz="1200">
                        <a:effectLst/>
                        <a:latin typeface="Times New Roman" charset="0"/>
                        <a:ea typeface="ＭＳ 明朝" charset="-128"/>
                        <a:cs typeface="Times New Roman" charset="0"/>
                      </a:endParaRPr>
                    </a:p>
                  </a:txBody>
                  <a:tcPr marL="73025" marR="73025" marT="0" marB="0"/>
                </a:tc>
                <a:tc>
                  <a:txBody>
                    <a:bodyPr/>
                    <a:lstStyle/>
                    <a:p>
                      <a:pPr marL="0" marR="0" algn="ctr">
                        <a:spcBef>
                          <a:spcPts val="0"/>
                        </a:spcBef>
                        <a:spcAft>
                          <a:spcPts val="0"/>
                        </a:spcAft>
                      </a:pPr>
                      <a:r>
                        <a:rPr lang="en-US" sz="1200" dirty="0">
                          <a:effectLst/>
                        </a:rPr>
                        <a:t>1,048,278</a:t>
                      </a:r>
                    </a:p>
                    <a:p>
                      <a:pPr marL="0" marR="0" algn="ctr">
                        <a:spcBef>
                          <a:spcPts val="0"/>
                        </a:spcBef>
                        <a:spcAft>
                          <a:spcPts val="0"/>
                        </a:spcAft>
                      </a:pPr>
                      <a:r>
                        <a:rPr lang="en-US" sz="1200" dirty="0">
                          <a:effectLst/>
                        </a:rPr>
                        <a:t> (0.25%)</a:t>
                      </a:r>
                      <a:endParaRPr lang="en-US" sz="1200" dirty="0">
                        <a:effectLst/>
                        <a:latin typeface="Times New Roman" charset="0"/>
                        <a:ea typeface="ＭＳ 明朝" charset="-128"/>
                        <a:cs typeface="Times New Roman" charset="0"/>
                      </a:endParaRPr>
                    </a:p>
                  </a:txBody>
                  <a:tcPr marL="73025" marR="73025" marT="0" marB="0"/>
                </a:tc>
                <a:tc>
                  <a:txBody>
                    <a:bodyPr/>
                    <a:lstStyle/>
                    <a:p>
                      <a:pPr marL="0" marR="0" algn="ctr">
                        <a:spcBef>
                          <a:spcPts val="0"/>
                        </a:spcBef>
                        <a:spcAft>
                          <a:spcPts val="0"/>
                        </a:spcAft>
                      </a:pPr>
                      <a:r>
                        <a:rPr lang="en-US" sz="1200" dirty="0">
                          <a:effectLst/>
                        </a:rPr>
                        <a:t>1,011,145</a:t>
                      </a:r>
                    </a:p>
                    <a:p>
                      <a:pPr marL="0" marR="0" algn="ctr">
                        <a:spcBef>
                          <a:spcPts val="0"/>
                        </a:spcBef>
                        <a:spcAft>
                          <a:spcPts val="0"/>
                        </a:spcAft>
                      </a:pPr>
                      <a:r>
                        <a:rPr lang="en-US" sz="1200" dirty="0">
                          <a:effectLst/>
                        </a:rPr>
                        <a:t>(1.05%)</a:t>
                      </a:r>
                      <a:endParaRPr lang="en-US" sz="1200" dirty="0">
                        <a:effectLst/>
                        <a:latin typeface="Times New Roman" charset="0"/>
                        <a:ea typeface="ＭＳ 明朝" charset="-128"/>
                        <a:cs typeface="Times New Roman" charset="0"/>
                      </a:endParaRPr>
                    </a:p>
                  </a:txBody>
                  <a:tcPr marL="73025" marR="73025" marT="0" marB="0"/>
                </a:tc>
                <a:tc>
                  <a:txBody>
                    <a:bodyPr/>
                    <a:lstStyle/>
                    <a:p>
                      <a:pPr marL="0" marR="0" algn="ctr">
                        <a:spcBef>
                          <a:spcPts val="0"/>
                        </a:spcBef>
                        <a:spcAft>
                          <a:spcPts val="0"/>
                        </a:spcAft>
                      </a:pPr>
                      <a:r>
                        <a:rPr lang="en-US" sz="1200">
                          <a:effectLst/>
                        </a:rPr>
                        <a:t>1,156,700</a:t>
                      </a:r>
                    </a:p>
                    <a:p>
                      <a:pPr marL="0" marR="0" algn="ctr">
                        <a:spcBef>
                          <a:spcPts val="0"/>
                        </a:spcBef>
                        <a:spcAft>
                          <a:spcPts val="0"/>
                        </a:spcAft>
                      </a:pPr>
                      <a:r>
                        <a:rPr lang="en-US" sz="1200">
                          <a:effectLst/>
                        </a:rPr>
                        <a:t>(13.7%)</a:t>
                      </a:r>
                      <a:endParaRPr lang="en-US" sz="1200">
                        <a:effectLst/>
                        <a:latin typeface="Times New Roman" charset="0"/>
                        <a:ea typeface="ＭＳ 明朝" charset="-128"/>
                        <a:cs typeface="Times New Roman" charset="0"/>
                      </a:endParaRPr>
                    </a:p>
                  </a:txBody>
                  <a:tcPr marL="73025" marR="73025" marT="0" marB="0"/>
                </a:tc>
                <a:tc>
                  <a:txBody>
                    <a:bodyPr/>
                    <a:lstStyle/>
                    <a:p>
                      <a:pPr marL="0" marR="0" algn="ctr">
                        <a:spcBef>
                          <a:spcPts val="0"/>
                        </a:spcBef>
                        <a:spcAft>
                          <a:spcPts val="0"/>
                        </a:spcAft>
                      </a:pPr>
                      <a:r>
                        <a:rPr lang="en-US" sz="1200">
                          <a:effectLst/>
                        </a:rPr>
                        <a:t>4,202,526</a:t>
                      </a:r>
                      <a:endParaRPr lang="en-US" sz="1200">
                        <a:effectLst/>
                        <a:latin typeface="Times New Roman" charset="0"/>
                        <a:ea typeface="ＭＳ 明朝" charset="-128"/>
                        <a:cs typeface="Times New Roman" charset="0"/>
                      </a:endParaRPr>
                    </a:p>
                  </a:txBody>
                  <a:tcPr marL="73025" marR="73025" marT="0" marB="0"/>
                </a:tc>
                <a:tc>
                  <a:txBody>
                    <a:bodyPr/>
                    <a:lstStyle/>
                    <a:p>
                      <a:pPr marL="0" marR="0" algn="ctr">
                        <a:spcBef>
                          <a:spcPts val="0"/>
                        </a:spcBef>
                        <a:spcAft>
                          <a:spcPts val="0"/>
                        </a:spcAft>
                      </a:pPr>
                      <a:r>
                        <a:rPr lang="en-US" sz="1200">
                          <a:effectLst/>
                        </a:rPr>
                        <a:t>3,092,155</a:t>
                      </a:r>
                      <a:endParaRPr lang="en-US" sz="1200">
                        <a:effectLst/>
                        <a:latin typeface="Times New Roman" charset="0"/>
                        <a:ea typeface="ＭＳ 明朝" charset="-128"/>
                        <a:cs typeface="Times New Roman" charset="0"/>
                      </a:endParaRPr>
                    </a:p>
                  </a:txBody>
                  <a:tcPr marL="73025" marR="73025" marT="0" marB="0"/>
                </a:tc>
                <a:tc>
                  <a:txBody>
                    <a:bodyPr/>
                    <a:lstStyle/>
                    <a:p>
                      <a:pPr marL="0" marR="0" algn="ctr">
                        <a:spcBef>
                          <a:spcPts val="0"/>
                        </a:spcBef>
                        <a:spcAft>
                          <a:spcPts val="0"/>
                        </a:spcAft>
                      </a:pPr>
                      <a:r>
                        <a:rPr lang="en-US" sz="1200">
                          <a:effectLst/>
                        </a:rPr>
                        <a:t>4,750,299</a:t>
                      </a:r>
                      <a:endParaRPr lang="en-US" sz="1200">
                        <a:effectLst/>
                        <a:latin typeface="Times New Roman" charset="0"/>
                        <a:ea typeface="ＭＳ 明朝" charset="-128"/>
                        <a:cs typeface="Times New Roman" charset="0"/>
                      </a:endParaRPr>
                    </a:p>
                  </a:txBody>
                  <a:tcPr marL="73025" marR="73025" marT="0" marB="0"/>
                </a:tc>
                <a:extLst>
                  <a:ext uri="{0D108BD9-81ED-4DB2-BD59-A6C34878D82A}">
                    <a16:rowId xmlns:a16="http://schemas.microsoft.com/office/drawing/2014/main" val="10001"/>
                  </a:ext>
                </a:extLst>
              </a:tr>
              <a:tr h="418582">
                <a:tc>
                  <a:txBody>
                    <a:bodyPr/>
                    <a:lstStyle/>
                    <a:p>
                      <a:pPr marL="0" marR="0" algn="ctr">
                        <a:spcBef>
                          <a:spcPts val="0"/>
                        </a:spcBef>
                        <a:spcAft>
                          <a:spcPts val="0"/>
                        </a:spcAft>
                      </a:pPr>
                      <a:r>
                        <a:rPr lang="en-US" sz="900">
                          <a:effectLst/>
                        </a:rPr>
                        <a:t> </a:t>
                      </a:r>
                      <a:endParaRPr lang="en-US" sz="1200">
                        <a:effectLst/>
                        <a:latin typeface="Times New Roman" charset="0"/>
                        <a:ea typeface="ＭＳ 明朝" charset="-128"/>
                        <a:cs typeface="Times New Roman" charset="0"/>
                      </a:endParaRPr>
                    </a:p>
                  </a:txBody>
                  <a:tcPr marL="73025" marR="73025" marT="0" marB="0"/>
                </a:tc>
                <a:tc>
                  <a:txBody>
                    <a:bodyPr/>
                    <a:lstStyle/>
                    <a:p>
                      <a:pPr marL="0" marR="0" algn="ctr">
                        <a:spcBef>
                          <a:spcPts val="0"/>
                        </a:spcBef>
                        <a:spcAft>
                          <a:spcPts val="0"/>
                        </a:spcAft>
                      </a:pPr>
                      <a:r>
                        <a:rPr lang="en-US" sz="900">
                          <a:effectLst/>
                        </a:rPr>
                        <a:t>Bowtie 2 Local</a:t>
                      </a:r>
                      <a:endParaRPr lang="en-US" sz="1200">
                        <a:effectLst/>
                        <a:latin typeface="Times New Roman" charset="0"/>
                        <a:ea typeface="ＭＳ 明朝" charset="-128"/>
                        <a:cs typeface="Times New Roman" charset="0"/>
                      </a:endParaRPr>
                    </a:p>
                  </a:txBody>
                  <a:tcPr marL="73025" marR="73025" marT="0" marB="0"/>
                </a:tc>
                <a:tc>
                  <a:txBody>
                    <a:bodyPr/>
                    <a:lstStyle/>
                    <a:p>
                      <a:pPr marL="0" marR="0" algn="ctr">
                        <a:spcBef>
                          <a:spcPts val="0"/>
                        </a:spcBef>
                        <a:spcAft>
                          <a:spcPts val="0"/>
                        </a:spcAft>
                      </a:pPr>
                      <a:r>
                        <a:rPr lang="en-US" sz="1200">
                          <a:effectLst/>
                        </a:rPr>
                        <a:t>1,054,725</a:t>
                      </a:r>
                    </a:p>
                    <a:p>
                      <a:pPr marL="0" marR="0" algn="ctr">
                        <a:spcBef>
                          <a:spcPts val="0"/>
                        </a:spcBef>
                        <a:spcAft>
                          <a:spcPts val="0"/>
                        </a:spcAft>
                      </a:pPr>
                      <a:r>
                        <a:rPr lang="en-US" sz="1200">
                          <a:effectLst/>
                        </a:rPr>
                        <a:t>(6.62%)</a:t>
                      </a:r>
                      <a:endParaRPr lang="en-US" sz="1200">
                        <a:effectLst/>
                        <a:latin typeface="Times New Roman" charset="0"/>
                        <a:ea typeface="ＭＳ 明朝" charset="-128"/>
                        <a:cs typeface="Times New Roman" charset="0"/>
                      </a:endParaRPr>
                    </a:p>
                  </a:txBody>
                  <a:tcPr marL="73025" marR="73025" marT="0" marB="0"/>
                </a:tc>
                <a:tc>
                  <a:txBody>
                    <a:bodyPr/>
                    <a:lstStyle/>
                    <a:p>
                      <a:pPr marL="0" marR="0" algn="ctr">
                        <a:spcBef>
                          <a:spcPts val="0"/>
                        </a:spcBef>
                        <a:spcAft>
                          <a:spcPts val="0"/>
                        </a:spcAft>
                      </a:pPr>
                      <a:r>
                        <a:rPr lang="en-US" sz="1200" dirty="0">
                          <a:effectLst/>
                        </a:rPr>
                        <a:t>948,784 (10.2%)</a:t>
                      </a:r>
                      <a:endParaRPr lang="en-US" sz="1200" dirty="0">
                        <a:effectLst/>
                        <a:latin typeface="Times New Roman" charset="0"/>
                        <a:ea typeface="ＭＳ 明朝" charset="-128"/>
                        <a:cs typeface="Times New Roman" charset="0"/>
                      </a:endParaRPr>
                    </a:p>
                  </a:txBody>
                  <a:tcPr marL="73025" marR="73025" marT="0" marB="0"/>
                </a:tc>
                <a:tc>
                  <a:txBody>
                    <a:bodyPr/>
                    <a:lstStyle/>
                    <a:p>
                      <a:pPr marL="0" marR="0" algn="ctr">
                        <a:spcBef>
                          <a:spcPts val="0"/>
                        </a:spcBef>
                        <a:spcAft>
                          <a:spcPts val="0"/>
                        </a:spcAft>
                      </a:pPr>
                      <a:r>
                        <a:rPr lang="en-US" sz="1200" dirty="0">
                          <a:effectLst/>
                        </a:rPr>
                        <a:t>1,166,936 (14.0%)</a:t>
                      </a:r>
                      <a:endParaRPr lang="en-US" sz="1200" dirty="0">
                        <a:effectLst/>
                        <a:latin typeface="Times New Roman" charset="0"/>
                        <a:ea typeface="ＭＳ 明朝" charset="-128"/>
                        <a:cs typeface="Times New Roman" charset="0"/>
                      </a:endParaRPr>
                    </a:p>
                  </a:txBody>
                  <a:tcPr marL="73025" marR="73025" marT="0" marB="0"/>
                </a:tc>
                <a:tc>
                  <a:txBody>
                    <a:bodyPr/>
                    <a:lstStyle/>
                    <a:p>
                      <a:pPr marL="0" marR="0" algn="ctr">
                        <a:spcBef>
                          <a:spcPts val="0"/>
                        </a:spcBef>
                        <a:spcAft>
                          <a:spcPts val="0"/>
                        </a:spcAft>
                      </a:pPr>
                      <a:r>
                        <a:rPr lang="en-US" sz="1200">
                          <a:effectLst/>
                        </a:rPr>
                        <a:t>4,236,647</a:t>
                      </a:r>
                      <a:endParaRPr lang="en-US" sz="1200">
                        <a:effectLst/>
                        <a:latin typeface="Times New Roman" charset="0"/>
                        <a:ea typeface="ＭＳ 明朝" charset="-128"/>
                        <a:cs typeface="Times New Roman" charset="0"/>
                      </a:endParaRPr>
                    </a:p>
                  </a:txBody>
                  <a:tcPr marL="73025" marR="73025" marT="0" marB="0"/>
                </a:tc>
                <a:tc>
                  <a:txBody>
                    <a:bodyPr/>
                    <a:lstStyle/>
                    <a:p>
                      <a:pPr marL="0" marR="0" algn="ctr">
                        <a:spcBef>
                          <a:spcPts val="0"/>
                        </a:spcBef>
                        <a:spcAft>
                          <a:spcPts val="0"/>
                        </a:spcAft>
                      </a:pPr>
                      <a:r>
                        <a:rPr lang="en-US" sz="1200">
                          <a:effectLst/>
                        </a:rPr>
                        <a:t>3,103,872</a:t>
                      </a:r>
                      <a:endParaRPr lang="en-US" sz="1200">
                        <a:effectLst/>
                        <a:latin typeface="Times New Roman" charset="0"/>
                        <a:ea typeface="ＭＳ 明朝" charset="-128"/>
                        <a:cs typeface="Times New Roman" charset="0"/>
                      </a:endParaRPr>
                    </a:p>
                  </a:txBody>
                  <a:tcPr marL="73025" marR="73025" marT="0" marB="0"/>
                </a:tc>
                <a:tc>
                  <a:txBody>
                    <a:bodyPr/>
                    <a:lstStyle/>
                    <a:p>
                      <a:pPr marL="0" marR="0" algn="ctr">
                        <a:spcBef>
                          <a:spcPts val="0"/>
                        </a:spcBef>
                        <a:spcAft>
                          <a:spcPts val="0"/>
                        </a:spcAft>
                      </a:pPr>
                      <a:r>
                        <a:rPr lang="en-US" sz="1200">
                          <a:effectLst/>
                        </a:rPr>
                        <a:t>4,790,972</a:t>
                      </a:r>
                      <a:endParaRPr lang="en-US" sz="1200">
                        <a:effectLst/>
                        <a:latin typeface="Times New Roman" charset="0"/>
                        <a:ea typeface="ＭＳ 明朝" charset="-128"/>
                        <a:cs typeface="Times New Roman" charset="0"/>
                      </a:endParaRPr>
                    </a:p>
                  </a:txBody>
                  <a:tcPr marL="73025" marR="73025" marT="0" marB="0"/>
                </a:tc>
                <a:extLst>
                  <a:ext uri="{0D108BD9-81ED-4DB2-BD59-A6C34878D82A}">
                    <a16:rowId xmlns:a16="http://schemas.microsoft.com/office/drawing/2014/main" val="10002"/>
                  </a:ext>
                </a:extLst>
              </a:tr>
              <a:tr h="418582">
                <a:tc>
                  <a:txBody>
                    <a:bodyPr/>
                    <a:lstStyle/>
                    <a:p>
                      <a:pPr marL="0" marR="0" algn="ctr">
                        <a:spcBef>
                          <a:spcPts val="0"/>
                        </a:spcBef>
                        <a:spcAft>
                          <a:spcPts val="0"/>
                        </a:spcAft>
                      </a:pPr>
                      <a:r>
                        <a:rPr lang="en-US" sz="900">
                          <a:effectLst/>
                        </a:rPr>
                        <a:t> </a:t>
                      </a:r>
                      <a:endParaRPr lang="en-US" sz="1200">
                        <a:effectLst/>
                        <a:latin typeface="Times New Roman" charset="0"/>
                        <a:ea typeface="ＭＳ 明朝" charset="-128"/>
                        <a:cs typeface="Times New Roman" charset="0"/>
                      </a:endParaRPr>
                    </a:p>
                  </a:txBody>
                  <a:tcPr marL="73025" marR="73025" marT="0" marB="0"/>
                </a:tc>
                <a:tc>
                  <a:txBody>
                    <a:bodyPr/>
                    <a:lstStyle/>
                    <a:p>
                      <a:pPr marL="0" marR="0" algn="ctr">
                        <a:spcBef>
                          <a:spcPts val="0"/>
                        </a:spcBef>
                        <a:spcAft>
                          <a:spcPts val="0"/>
                        </a:spcAft>
                      </a:pPr>
                      <a:r>
                        <a:rPr lang="en-US" sz="900">
                          <a:effectLst/>
                        </a:rPr>
                        <a:t>Bowtie 2 Global</a:t>
                      </a:r>
                      <a:endParaRPr lang="en-US" sz="1200">
                        <a:effectLst/>
                        <a:latin typeface="Times New Roman" charset="0"/>
                        <a:ea typeface="ＭＳ 明朝" charset="-128"/>
                        <a:cs typeface="Times New Roman" charset="0"/>
                      </a:endParaRPr>
                    </a:p>
                  </a:txBody>
                  <a:tcPr marL="73025" marR="73025" marT="0" marB="0"/>
                </a:tc>
                <a:tc>
                  <a:txBody>
                    <a:bodyPr/>
                    <a:lstStyle/>
                    <a:p>
                      <a:pPr marL="0" marR="0" algn="ctr">
                        <a:spcBef>
                          <a:spcPts val="0"/>
                        </a:spcBef>
                        <a:spcAft>
                          <a:spcPts val="0"/>
                        </a:spcAft>
                      </a:pPr>
                      <a:r>
                        <a:rPr lang="en-US" sz="1200">
                          <a:effectLst/>
                        </a:rPr>
                        <a:t>799,524 </a:t>
                      </a:r>
                    </a:p>
                    <a:p>
                      <a:pPr marL="0" marR="0" algn="ctr">
                        <a:spcBef>
                          <a:spcPts val="0"/>
                        </a:spcBef>
                        <a:spcAft>
                          <a:spcPts val="0"/>
                        </a:spcAft>
                      </a:pPr>
                      <a:r>
                        <a:rPr lang="en-US" sz="1200">
                          <a:effectLst/>
                        </a:rPr>
                        <a:t>(0%)</a:t>
                      </a:r>
                      <a:endParaRPr lang="en-US" sz="1200">
                        <a:effectLst/>
                        <a:latin typeface="Times New Roman" charset="0"/>
                        <a:ea typeface="ＭＳ 明朝" charset="-128"/>
                        <a:cs typeface="Times New Roman" charset="0"/>
                      </a:endParaRPr>
                    </a:p>
                  </a:txBody>
                  <a:tcPr marL="73025" marR="73025" marT="0" marB="0"/>
                </a:tc>
                <a:tc>
                  <a:txBody>
                    <a:bodyPr/>
                    <a:lstStyle/>
                    <a:p>
                      <a:pPr marL="0" marR="0" algn="ctr">
                        <a:spcBef>
                          <a:spcPts val="0"/>
                        </a:spcBef>
                        <a:spcAft>
                          <a:spcPts val="0"/>
                        </a:spcAft>
                      </a:pPr>
                      <a:r>
                        <a:rPr lang="en-US" sz="1200">
                          <a:effectLst/>
                        </a:rPr>
                        <a:t>800,868</a:t>
                      </a:r>
                    </a:p>
                    <a:p>
                      <a:pPr marL="0" marR="0" algn="ctr">
                        <a:spcBef>
                          <a:spcPts val="0"/>
                        </a:spcBef>
                        <a:spcAft>
                          <a:spcPts val="0"/>
                        </a:spcAft>
                      </a:pPr>
                      <a:r>
                        <a:rPr lang="en-US" sz="1200">
                          <a:effectLst/>
                        </a:rPr>
                        <a:t>(0.12%)</a:t>
                      </a:r>
                      <a:endParaRPr lang="en-US" sz="1200">
                        <a:effectLst/>
                        <a:latin typeface="Times New Roman" charset="0"/>
                        <a:ea typeface="ＭＳ 明朝" charset="-128"/>
                        <a:cs typeface="Times New Roman" charset="0"/>
                      </a:endParaRPr>
                    </a:p>
                  </a:txBody>
                  <a:tcPr marL="73025" marR="73025" marT="0" marB="0"/>
                </a:tc>
                <a:tc>
                  <a:txBody>
                    <a:bodyPr/>
                    <a:lstStyle/>
                    <a:p>
                      <a:pPr marL="0" marR="0" algn="ctr">
                        <a:spcBef>
                          <a:spcPts val="0"/>
                        </a:spcBef>
                        <a:spcAft>
                          <a:spcPts val="0"/>
                        </a:spcAft>
                      </a:pPr>
                      <a:r>
                        <a:rPr lang="en-US" sz="1200" dirty="0">
                          <a:effectLst/>
                        </a:rPr>
                        <a:t>896,487  (9.92%)</a:t>
                      </a:r>
                      <a:endParaRPr lang="en-US" sz="1200" dirty="0">
                        <a:effectLst/>
                        <a:latin typeface="Times New Roman" charset="0"/>
                        <a:ea typeface="ＭＳ 明朝" charset="-128"/>
                        <a:cs typeface="Times New Roman" charset="0"/>
                      </a:endParaRPr>
                    </a:p>
                  </a:txBody>
                  <a:tcPr marL="73025" marR="73025" marT="0" marB="0"/>
                </a:tc>
                <a:tc>
                  <a:txBody>
                    <a:bodyPr/>
                    <a:lstStyle/>
                    <a:p>
                      <a:pPr marL="0" marR="0" algn="ctr">
                        <a:spcBef>
                          <a:spcPts val="0"/>
                        </a:spcBef>
                        <a:spcAft>
                          <a:spcPts val="0"/>
                        </a:spcAft>
                      </a:pPr>
                      <a:r>
                        <a:rPr lang="en-US" sz="1200">
                          <a:effectLst/>
                        </a:rPr>
                        <a:t>3,768,641</a:t>
                      </a:r>
                      <a:endParaRPr lang="en-US" sz="1200">
                        <a:effectLst/>
                        <a:latin typeface="Times New Roman" charset="0"/>
                        <a:ea typeface="ＭＳ 明朝" charset="-128"/>
                        <a:cs typeface="Times New Roman" charset="0"/>
                      </a:endParaRPr>
                    </a:p>
                  </a:txBody>
                  <a:tcPr marL="73025" marR="73025" marT="0" marB="0"/>
                </a:tc>
                <a:tc>
                  <a:txBody>
                    <a:bodyPr/>
                    <a:lstStyle/>
                    <a:p>
                      <a:pPr marL="0" marR="0" algn="ctr">
                        <a:spcBef>
                          <a:spcPts val="0"/>
                        </a:spcBef>
                        <a:spcAft>
                          <a:spcPts val="0"/>
                        </a:spcAft>
                      </a:pPr>
                      <a:r>
                        <a:rPr lang="en-US" sz="1200">
                          <a:effectLst/>
                        </a:rPr>
                        <a:t>2,704,114</a:t>
                      </a:r>
                      <a:endParaRPr lang="en-US" sz="1200">
                        <a:effectLst/>
                        <a:latin typeface="Times New Roman" charset="0"/>
                        <a:ea typeface="ＭＳ 明朝" charset="-128"/>
                        <a:cs typeface="Times New Roman" charset="0"/>
                      </a:endParaRPr>
                    </a:p>
                  </a:txBody>
                  <a:tcPr marL="73025" marR="73025" marT="0" marB="0"/>
                </a:tc>
                <a:tc>
                  <a:txBody>
                    <a:bodyPr/>
                    <a:lstStyle/>
                    <a:p>
                      <a:pPr marL="0" marR="0" algn="ctr">
                        <a:spcBef>
                          <a:spcPts val="0"/>
                        </a:spcBef>
                        <a:spcAft>
                          <a:spcPts val="0"/>
                        </a:spcAft>
                      </a:pPr>
                      <a:r>
                        <a:rPr lang="en-US" sz="1200">
                          <a:effectLst/>
                        </a:rPr>
                        <a:t>4,293,787</a:t>
                      </a:r>
                      <a:endParaRPr lang="en-US" sz="1200">
                        <a:effectLst/>
                        <a:latin typeface="Times New Roman" charset="0"/>
                        <a:ea typeface="ＭＳ 明朝" charset="-128"/>
                        <a:cs typeface="Times New Roman" charset="0"/>
                      </a:endParaRPr>
                    </a:p>
                  </a:txBody>
                  <a:tcPr marL="73025" marR="73025" marT="0" marB="0"/>
                </a:tc>
                <a:extLst>
                  <a:ext uri="{0D108BD9-81ED-4DB2-BD59-A6C34878D82A}">
                    <a16:rowId xmlns:a16="http://schemas.microsoft.com/office/drawing/2014/main" val="10003"/>
                  </a:ext>
                </a:extLst>
              </a:tr>
              <a:tr h="418582">
                <a:tc>
                  <a:txBody>
                    <a:bodyPr/>
                    <a:lstStyle/>
                    <a:p>
                      <a:pPr marL="0" marR="0" algn="ctr">
                        <a:spcBef>
                          <a:spcPts val="0"/>
                        </a:spcBef>
                        <a:spcAft>
                          <a:spcPts val="0"/>
                        </a:spcAft>
                      </a:pPr>
                      <a:r>
                        <a:rPr lang="en-US" sz="900">
                          <a:effectLst/>
                        </a:rPr>
                        <a:t>Acropora digitifera</a:t>
                      </a:r>
                      <a:endParaRPr lang="en-US" sz="1200">
                        <a:effectLst/>
                        <a:latin typeface="Times New Roman" charset="0"/>
                        <a:ea typeface="ＭＳ 明朝" charset="-128"/>
                        <a:cs typeface="Times New Roman" charset="0"/>
                      </a:endParaRPr>
                    </a:p>
                  </a:txBody>
                  <a:tcPr marL="73025" marR="73025" marT="0" marB="0"/>
                </a:tc>
                <a:tc>
                  <a:txBody>
                    <a:bodyPr/>
                    <a:lstStyle/>
                    <a:p>
                      <a:pPr marL="0" marR="0" algn="ctr">
                        <a:spcBef>
                          <a:spcPts val="0"/>
                        </a:spcBef>
                        <a:spcAft>
                          <a:spcPts val="0"/>
                        </a:spcAft>
                      </a:pPr>
                      <a:r>
                        <a:rPr lang="en-US" sz="900">
                          <a:effectLst/>
                        </a:rPr>
                        <a:t>BWA MEM</a:t>
                      </a:r>
                      <a:endParaRPr lang="en-US" sz="1200">
                        <a:effectLst/>
                        <a:latin typeface="Times New Roman" charset="0"/>
                        <a:ea typeface="ＭＳ 明朝" charset="-128"/>
                        <a:cs typeface="Times New Roman" charset="0"/>
                      </a:endParaRPr>
                    </a:p>
                  </a:txBody>
                  <a:tcPr marL="73025" marR="73025" marT="0" marB="0"/>
                </a:tc>
                <a:tc>
                  <a:txBody>
                    <a:bodyPr/>
                    <a:lstStyle/>
                    <a:p>
                      <a:pPr marL="0" marR="0" algn="ctr">
                        <a:spcBef>
                          <a:spcPts val="0"/>
                        </a:spcBef>
                        <a:spcAft>
                          <a:spcPts val="0"/>
                        </a:spcAft>
                      </a:pPr>
                      <a:r>
                        <a:rPr lang="en-US" sz="1200">
                          <a:effectLst/>
                        </a:rPr>
                        <a:t>5,132,111  (2.26%)</a:t>
                      </a:r>
                      <a:endParaRPr lang="en-US" sz="1200">
                        <a:effectLst/>
                        <a:latin typeface="Times New Roman" charset="0"/>
                        <a:ea typeface="ＭＳ 明朝" charset="-128"/>
                        <a:cs typeface="Times New Roman" charset="0"/>
                      </a:endParaRPr>
                    </a:p>
                  </a:txBody>
                  <a:tcPr marL="73025" marR="73025" marT="0" marB="0"/>
                </a:tc>
                <a:tc>
                  <a:txBody>
                    <a:bodyPr/>
                    <a:lstStyle/>
                    <a:p>
                      <a:pPr marL="0" marR="0" algn="ctr">
                        <a:spcBef>
                          <a:spcPts val="0"/>
                        </a:spcBef>
                        <a:spcAft>
                          <a:spcPts val="0"/>
                        </a:spcAft>
                      </a:pPr>
                      <a:r>
                        <a:rPr lang="en-US" sz="1200">
                          <a:effectLst/>
                        </a:rPr>
                        <a:t>6,906,634</a:t>
                      </a:r>
                    </a:p>
                    <a:p>
                      <a:pPr marL="0" marR="0" algn="ctr">
                        <a:spcBef>
                          <a:spcPts val="0"/>
                        </a:spcBef>
                        <a:spcAft>
                          <a:spcPts val="0"/>
                        </a:spcAft>
                      </a:pPr>
                      <a:r>
                        <a:rPr lang="en-US" sz="1200">
                          <a:effectLst/>
                        </a:rPr>
                        <a:t>(44.5%)</a:t>
                      </a:r>
                      <a:endParaRPr lang="en-US" sz="1200">
                        <a:effectLst/>
                        <a:latin typeface="Times New Roman" charset="0"/>
                        <a:ea typeface="ＭＳ 明朝" charset="-128"/>
                        <a:cs typeface="Times New Roman" charset="0"/>
                      </a:endParaRPr>
                    </a:p>
                  </a:txBody>
                  <a:tcPr marL="73025" marR="73025" marT="0" marB="0"/>
                </a:tc>
                <a:tc>
                  <a:txBody>
                    <a:bodyPr/>
                    <a:lstStyle/>
                    <a:p>
                      <a:pPr marL="0" marR="0" algn="ctr">
                        <a:spcBef>
                          <a:spcPts val="0"/>
                        </a:spcBef>
                        <a:spcAft>
                          <a:spcPts val="0"/>
                        </a:spcAft>
                      </a:pPr>
                      <a:r>
                        <a:rPr lang="en-US" sz="1200" dirty="0">
                          <a:effectLst/>
                        </a:rPr>
                        <a:t>5,133,339</a:t>
                      </a:r>
                    </a:p>
                    <a:p>
                      <a:pPr marL="0" marR="0" algn="ctr">
                        <a:spcBef>
                          <a:spcPts val="0"/>
                        </a:spcBef>
                        <a:spcAft>
                          <a:spcPts val="0"/>
                        </a:spcAft>
                      </a:pPr>
                      <a:r>
                        <a:rPr lang="en-US" sz="1200" dirty="0">
                          <a:effectLst/>
                        </a:rPr>
                        <a:t>(10.2%)</a:t>
                      </a:r>
                      <a:endParaRPr lang="en-US" sz="1200" dirty="0">
                        <a:effectLst/>
                        <a:latin typeface="Times New Roman" charset="0"/>
                        <a:ea typeface="ＭＳ 明朝" charset="-128"/>
                        <a:cs typeface="Times New Roman" charset="0"/>
                      </a:endParaRPr>
                    </a:p>
                  </a:txBody>
                  <a:tcPr marL="73025" marR="73025" marT="0" marB="0"/>
                </a:tc>
                <a:tc>
                  <a:txBody>
                    <a:bodyPr/>
                    <a:lstStyle/>
                    <a:p>
                      <a:pPr marL="0" marR="0" algn="ctr">
                        <a:spcBef>
                          <a:spcPts val="0"/>
                        </a:spcBef>
                        <a:spcAft>
                          <a:spcPts val="0"/>
                        </a:spcAft>
                      </a:pPr>
                      <a:r>
                        <a:rPr lang="en-US" sz="1200" dirty="0">
                          <a:effectLst/>
                        </a:rPr>
                        <a:t>12,968,469</a:t>
                      </a:r>
                      <a:endParaRPr lang="en-US" sz="1200" dirty="0">
                        <a:effectLst/>
                        <a:latin typeface="Times New Roman" charset="0"/>
                        <a:ea typeface="ＭＳ 明朝" charset="-128"/>
                        <a:cs typeface="Times New Roman" charset="0"/>
                      </a:endParaRPr>
                    </a:p>
                  </a:txBody>
                  <a:tcPr marL="73025" marR="73025" marT="0" marB="0"/>
                </a:tc>
                <a:tc>
                  <a:txBody>
                    <a:bodyPr/>
                    <a:lstStyle/>
                    <a:p>
                      <a:pPr marL="0" marR="0" algn="ctr">
                        <a:spcBef>
                          <a:spcPts val="0"/>
                        </a:spcBef>
                        <a:spcAft>
                          <a:spcPts val="0"/>
                        </a:spcAft>
                      </a:pPr>
                      <a:r>
                        <a:rPr lang="en-US" sz="1200">
                          <a:effectLst/>
                        </a:rPr>
                        <a:t>2,103,567</a:t>
                      </a:r>
                      <a:endParaRPr lang="en-US" sz="1200">
                        <a:effectLst/>
                        <a:latin typeface="Times New Roman" charset="0"/>
                        <a:ea typeface="ＭＳ 明朝" charset="-128"/>
                        <a:cs typeface="Times New Roman" charset="0"/>
                      </a:endParaRPr>
                    </a:p>
                  </a:txBody>
                  <a:tcPr marL="73025" marR="73025" marT="0" marB="0"/>
                </a:tc>
                <a:tc>
                  <a:txBody>
                    <a:bodyPr/>
                    <a:lstStyle/>
                    <a:p>
                      <a:pPr marL="0" marR="0" algn="ctr">
                        <a:spcBef>
                          <a:spcPts val="0"/>
                        </a:spcBef>
                        <a:spcAft>
                          <a:spcPts val="0"/>
                        </a:spcAft>
                      </a:pPr>
                      <a:r>
                        <a:rPr lang="en-US" sz="1200">
                          <a:effectLst/>
                        </a:rPr>
                        <a:t>54,108,240</a:t>
                      </a:r>
                      <a:endParaRPr lang="en-US" sz="1200">
                        <a:effectLst/>
                        <a:latin typeface="Times New Roman" charset="0"/>
                        <a:ea typeface="ＭＳ 明朝" charset="-128"/>
                        <a:cs typeface="Times New Roman" charset="0"/>
                      </a:endParaRPr>
                    </a:p>
                  </a:txBody>
                  <a:tcPr marL="73025" marR="73025" marT="0" marB="0"/>
                </a:tc>
                <a:extLst>
                  <a:ext uri="{0D108BD9-81ED-4DB2-BD59-A6C34878D82A}">
                    <a16:rowId xmlns:a16="http://schemas.microsoft.com/office/drawing/2014/main" val="10004"/>
                  </a:ext>
                </a:extLst>
              </a:tr>
              <a:tr h="418582">
                <a:tc>
                  <a:txBody>
                    <a:bodyPr/>
                    <a:lstStyle/>
                    <a:p>
                      <a:pPr marL="0" marR="0" algn="ctr">
                        <a:spcBef>
                          <a:spcPts val="0"/>
                        </a:spcBef>
                        <a:spcAft>
                          <a:spcPts val="0"/>
                        </a:spcAft>
                      </a:pPr>
                      <a:r>
                        <a:rPr lang="en-US" sz="900">
                          <a:effectLst/>
                        </a:rPr>
                        <a:t> </a:t>
                      </a:r>
                      <a:endParaRPr lang="en-US" sz="1200">
                        <a:effectLst/>
                        <a:latin typeface="Times New Roman" charset="0"/>
                        <a:ea typeface="ＭＳ 明朝" charset="-128"/>
                        <a:cs typeface="Times New Roman" charset="0"/>
                      </a:endParaRPr>
                    </a:p>
                  </a:txBody>
                  <a:tcPr marL="73025" marR="73025" marT="0" marB="0"/>
                </a:tc>
                <a:tc>
                  <a:txBody>
                    <a:bodyPr/>
                    <a:lstStyle/>
                    <a:p>
                      <a:pPr marL="0" marR="0" algn="ctr">
                        <a:spcBef>
                          <a:spcPts val="0"/>
                        </a:spcBef>
                        <a:spcAft>
                          <a:spcPts val="0"/>
                        </a:spcAft>
                      </a:pPr>
                      <a:r>
                        <a:rPr lang="en-US" sz="900">
                          <a:effectLst/>
                        </a:rPr>
                        <a:t>Bowtie 2 Local</a:t>
                      </a:r>
                      <a:endParaRPr lang="en-US" sz="1200">
                        <a:effectLst/>
                        <a:latin typeface="Times New Roman" charset="0"/>
                        <a:ea typeface="ＭＳ 明朝" charset="-128"/>
                        <a:cs typeface="Times New Roman" charset="0"/>
                      </a:endParaRPr>
                    </a:p>
                  </a:txBody>
                  <a:tcPr marL="73025" marR="73025" marT="0" marB="0"/>
                </a:tc>
                <a:tc>
                  <a:txBody>
                    <a:bodyPr/>
                    <a:lstStyle/>
                    <a:p>
                      <a:pPr marL="0" marR="0" algn="ctr">
                        <a:spcBef>
                          <a:spcPts val="0"/>
                        </a:spcBef>
                        <a:spcAft>
                          <a:spcPts val="0"/>
                        </a:spcAft>
                      </a:pPr>
                      <a:r>
                        <a:rPr lang="en-US" sz="1200">
                          <a:effectLst/>
                        </a:rPr>
                        <a:t>4,688,809</a:t>
                      </a:r>
                    </a:p>
                    <a:p>
                      <a:pPr marL="0" marR="0" algn="ctr">
                        <a:spcBef>
                          <a:spcPts val="0"/>
                        </a:spcBef>
                        <a:spcAft>
                          <a:spcPts val="0"/>
                        </a:spcAft>
                      </a:pPr>
                      <a:r>
                        <a:rPr lang="en-US" sz="1200">
                          <a:effectLst/>
                        </a:rPr>
                        <a:t>(4.03%)</a:t>
                      </a:r>
                      <a:endParaRPr lang="en-US" sz="1200">
                        <a:effectLst/>
                        <a:latin typeface="Times New Roman" charset="0"/>
                        <a:ea typeface="ＭＳ 明朝" charset="-128"/>
                        <a:cs typeface="Times New Roman" charset="0"/>
                      </a:endParaRPr>
                    </a:p>
                  </a:txBody>
                  <a:tcPr marL="73025" marR="73025" marT="0" marB="0"/>
                </a:tc>
                <a:tc>
                  <a:txBody>
                    <a:bodyPr/>
                    <a:lstStyle/>
                    <a:p>
                      <a:pPr marL="0" marR="0" algn="ctr">
                        <a:spcBef>
                          <a:spcPts val="0"/>
                        </a:spcBef>
                        <a:spcAft>
                          <a:spcPts val="0"/>
                        </a:spcAft>
                      </a:pPr>
                      <a:r>
                        <a:rPr lang="en-US" sz="1200">
                          <a:effectLst/>
                        </a:rPr>
                        <a:t>5,931,862</a:t>
                      </a:r>
                    </a:p>
                    <a:p>
                      <a:pPr marL="0" marR="0" algn="ctr">
                        <a:spcBef>
                          <a:spcPts val="0"/>
                        </a:spcBef>
                        <a:spcAft>
                          <a:spcPts val="0"/>
                        </a:spcAft>
                      </a:pPr>
                      <a:r>
                        <a:rPr lang="en-US" sz="1200">
                          <a:effectLst/>
                        </a:rPr>
                        <a:t>(38.9%)</a:t>
                      </a:r>
                      <a:endParaRPr lang="en-US" sz="1200">
                        <a:effectLst/>
                        <a:latin typeface="Times New Roman" charset="0"/>
                        <a:ea typeface="ＭＳ 明朝" charset="-128"/>
                        <a:cs typeface="Times New Roman" charset="0"/>
                      </a:endParaRPr>
                    </a:p>
                  </a:txBody>
                  <a:tcPr marL="73025" marR="73025" marT="0" marB="0"/>
                </a:tc>
                <a:tc>
                  <a:txBody>
                    <a:bodyPr/>
                    <a:lstStyle/>
                    <a:p>
                      <a:pPr marL="0" marR="0" algn="ctr">
                        <a:spcBef>
                          <a:spcPts val="0"/>
                        </a:spcBef>
                        <a:spcAft>
                          <a:spcPts val="0"/>
                        </a:spcAft>
                      </a:pPr>
                      <a:r>
                        <a:rPr lang="en-US" sz="1200">
                          <a:effectLst/>
                        </a:rPr>
                        <a:t>3,971,743 (9.32%)</a:t>
                      </a:r>
                      <a:endParaRPr lang="en-US" sz="1200">
                        <a:effectLst/>
                        <a:latin typeface="Times New Roman" charset="0"/>
                        <a:ea typeface="ＭＳ 明朝" charset="-128"/>
                        <a:cs typeface="Times New Roman" charset="0"/>
                      </a:endParaRPr>
                    </a:p>
                  </a:txBody>
                  <a:tcPr marL="73025" marR="73025" marT="0" marB="0"/>
                </a:tc>
                <a:tc>
                  <a:txBody>
                    <a:bodyPr/>
                    <a:lstStyle/>
                    <a:p>
                      <a:pPr marL="0" marR="0" algn="ctr">
                        <a:spcBef>
                          <a:spcPts val="0"/>
                        </a:spcBef>
                        <a:spcAft>
                          <a:spcPts val="0"/>
                        </a:spcAft>
                      </a:pPr>
                      <a:r>
                        <a:rPr lang="en-US" sz="1200" dirty="0">
                          <a:effectLst/>
                        </a:rPr>
                        <a:t>9,893,903</a:t>
                      </a:r>
                      <a:endParaRPr lang="en-US" sz="1200" dirty="0">
                        <a:effectLst/>
                        <a:latin typeface="Times New Roman" charset="0"/>
                        <a:ea typeface="ＭＳ 明朝" charset="-128"/>
                        <a:cs typeface="Times New Roman" charset="0"/>
                      </a:endParaRPr>
                    </a:p>
                  </a:txBody>
                  <a:tcPr marL="73025" marR="73025" marT="0" marB="0"/>
                </a:tc>
                <a:tc>
                  <a:txBody>
                    <a:bodyPr/>
                    <a:lstStyle/>
                    <a:p>
                      <a:pPr marL="0" marR="0" algn="ctr">
                        <a:spcBef>
                          <a:spcPts val="0"/>
                        </a:spcBef>
                        <a:spcAft>
                          <a:spcPts val="0"/>
                        </a:spcAft>
                      </a:pPr>
                      <a:r>
                        <a:rPr lang="en-US" sz="1200" dirty="0">
                          <a:effectLst/>
                        </a:rPr>
                        <a:t>4,259,619</a:t>
                      </a:r>
                      <a:endParaRPr lang="en-US" sz="1200" dirty="0">
                        <a:effectLst/>
                        <a:latin typeface="Times New Roman" charset="0"/>
                        <a:ea typeface="ＭＳ 明朝" charset="-128"/>
                        <a:cs typeface="Times New Roman" charset="0"/>
                      </a:endParaRPr>
                    </a:p>
                  </a:txBody>
                  <a:tcPr marL="73025" marR="73025" marT="0" marB="0"/>
                </a:tc>
                <a:tc>
                  <a:txBody>
                    <a:bodyPr/>
                    <a:lstStyle/>
                    <a:p>
                      <a:pPr marL="0" marR="0" algn="ctr">
                        <a:spcBef>
                          <a:spcPts val="0"/>
                        </a:spcBef>
                        <a:spcAft>
                          <a:spcPts val="0"/>
                        </a:spcAft>
                      </a:pPr>
                      <a:r>
                        <a:rPr lang="en-US" sz="1200" dirty="0">
                          <a:effectLst/>
                        </a:rPr>
                        <a:t>41,728,154</a:t>
                      </a:r>
                      <a:endParaRPr lang="en-US" sz="1200" dirty="0">
                        <a:effectLst/>
                        <a:latin typeface="Times New Roman" charset="0"/>
                        <a:ea typeface="ＭＳ 明朝" charset="-128"/>
                        <a:cs typeface="Times New Roman" charset="0"/>
                      </a:endParaRPr>
                    </a:p>
                  </a:txBody>
                  <a:tcPr marL="73025" marR="73025" marT="0" marB="0"/>
                </a:tc>
                <a:extLst>
                  <a:ext uri="{0D108BD9-81ED-4DB2-BD59-A6C34878D82A}">
                    <a16:rowId xmlns:a16="http://schemas.microsoft.com/office/drawing/2014/main" val="10005"/>
                  </a:ext>
                </a:extLst>
              </a:tr>
              <a:tr h="420519">
                <a:tc>
                  <a:txBody>
                    <a:bodyPr/>
                    <a:lstStyle/>
                    <a:p>
                      <a:pPr marL="0" marR="0" algn="ctr">
                        <a:spcBef>
                          <a:spcPts val="0"/>
                        </a:spcBef>
                        <a:spcAft>
                          <a:spcPts val="0"/>
                        </a:spcAft>
                      </a:pPr>
                      <a:r>
                        <a:rPr lang="en-US" sz="900">
                          <a:effectLst/>
                        </a:rPr>
                        <a:t> </a:t>
                      </a:r>
                      <a:endParaRPr lang="en-US" sz="1200">
                        <a:effectLst/>
                        <a:latin typeface="Times New Roman" charset="0"/>
                        <a:ea typeface="ＭＳ 明朝" charset="-128"/>
                        <a:cs typeface="Times New Roman" charset="0"/>
                      </a:endParaRPr>
                    </a:p>
                  </a:txBody>
                  <a:tcPr marL="73025" marR="73025" marT="0" marB="0"/>
                </a:tc>
                <a:tc>
                  <a:txBody>
                    <a:bodyPr/>
                    <a:lstStyle/>
                    <a:p>
                      <a:pPr marL="0" marR="0" algn="ctr">
                        <a:spcBef>
                          <a:spcPts val="0"/>
                        </a:spcBef>
                        <a:spcAft>
                          <a:spcPts val="0"/>
                        </a:spcAft>
                      </a:pPr>
                      <a:r>
                        <a:rPr lang="en-US" sz="900">
                          <a:effectLst/>
                        </a:rPr>
                        <a:t>Bowtie 2 Global</a:t>
                      </a:r>
                      <a:endParaRPr lang="en-US" sz="1200">
                        <a:effectLst/>
                        <a:latin typeface="Times New Roman" charset="0"/>
                        <a:ea typeface="ＭＳ 明朝" charset="-128"/>
                        <a:cs typeface="Times New Roman" charset="0"/>
                      </a:endParaRPr>
                    </a:p>
                  </a:txBody>
                  <a:tcPr marL="73025" marR="73025" marT="0" marB="0"/>
                </a:tc>
                <a:tc>
                  <a:txBody>
                    <a:bodyPr/>
                    <a:lstStyle/>
                    <a:p>
                      <a:pPr marL="0" marR="0" algn="ctr">
                        <a:spcBef>
                          <a:spcPts val="0"/>
                        </a:spcBef>
                        <a:spcAft>
                          <a:spcPts val="0"/>
                        </a:spcAft>
                      </a:pPr>
                      <a:r>
                        <a:rPr lang="en-US" sz="1200">
                          <a:effectLst/>
                        </a:rPr>
                        <a:t>1,457,865 (3.62%)</a:t>
                      </a:r>
                      <a:endParaRPr lang="en-US" sz="1200">
                        <a:effectLst/>
                        <a:latin typeface="Times New Roman" charset="0"/>
                        <a:ea typeface="ＭＳ 明朝" charset="-128"/>
                        <a:cs typeface="Times New Roman" charset="0"/>
                      </a:endParaRPr>
                    </a:p>
                  </a:txBody>
                  <a:tcPr marL="73025" marR="73025" marT="0" marB="0"/>
                </a:tc>
                <a:tc>
                  <a:txBody>
                    <a:bodyPr/>
                    <a:lstStyle/>
                    <a:p>
                      <a:pPr marL="0" marR="0" algn="ctr">
                        <a:spcBef>
                          <a:spcPts val="0"/>
                        </a:spcBef>
                        <a:spcAft>
                          <a:spcPts val="0"/>
                        </a:spcAft>
                      </a:pPr>
                      <a:r>
                        <a:rPr lang="en-US" sz="1200">
                          <a:effectLst/>
                        </a:rPr>
                        <a:t>1,512,966 (24.2%)</a:t>
                      </a:r>
                      <a:endParaRPr lang="en-US" sz="1200">
                        <a:effectLst/>
                        <a:latin typeface="Times New Roman" charset="0"/>
                        <a:ea typeface="ＭＳ 明朝" charset="-128"/>
                        <a:cs typeface="Times New Roman" charset="0"/>
                      </a:endParaRPr>
                    </a:p>
                  </a:txBody>
                  <a:tcPr marL="73025" marR="73025" marT="0" marB="0"/>
                </a:tc>
                <a:tc>
                  <a:txBody>
                    <a:bodyPr/>
                    <a:lstStyle/>
                    <a:p>
                      <a:pPr marL="0" marR="0" algn="ctr">
                        <a:spcBef>
                          <a:spcPts val="0"/>
                        </a:spcBef>
                        <a:spcAft>
                          <a:spcPts val="0"/>
                        </a:spcAft>
                      </a:pPr>
                      <a:r>
                        <a:rPr lang="en-US" sz="1200">
                          <a:effectLst/>
                        </a:rPr>
                        <a:t>1,185,838</a:t>
                      </a:r>
                    </a:p>
                    <a:p>
                      <a:pPr marL="0" marR="0" algn="ctr">
                        <a:spcBef>
                          <a:spcPts val="0"/>
                        </a:spcBef>
                        <a:spcAft>
                          <a:spcPts val="0"/>
                        </a:spcAft>
                      </a:pPr>
                      <a:r>
                        <a:rPr lang="en-US" sz="1200">
                          <a:effectLst/>
                        </a:rPr>
                        <a:t>(11.4%)</a:t>
                      </a:r>
                      <a:endParaRPr lang="en-US" sz="1200">
                        <a:effectLst/>
                        <a:latin typeface="Times New Roman" charset="0"/>
                        <a:ea typeface="ＭＳ 明朝" charset="-128"/>
                        <a:cs typeface="Times New Roman" charset="0"/>
                      </a:endParaRPr>
                    </a:p>
                  </a:txBody>
                  <a:tcPr marL="73025" marR="73025" marT="0" marB="0"/>
                </a:tc>
                <a:tc>
                  <a:txBody>
                    <a:bodyPr/>
                    <a:lstStyle/>
                    <a:p>
                      <a:pPr marL="0" marR="0" algn="ctr">
                        <a:spcBef>
                          <a:spcPts val="0"/>
                        </a:spcBef>
                        <a:spcAft>
                          <a:spcPts val="0"/>
                        </a:spcAft>
                      </a:pPr>
                      <a:r>
                        <a:rPr lang="en-US" sz="1200">
                          <a:effectLst/>
                        </a:rPr>
                        <a:t>3,014,498</a:t>
                      </a:r>
                      <a:endParaRPr lang="en-US" sz="1200">
                        <a:effectLst/>
                        <a:latin typeface="Times New Roman" charset="0"/>
                        <a:ea typeface="ＭＳ 明朝" charset="-128"/>
                        <a:cs typeface="Times New Roman" charset="0"/>
                      </a:endParaRPr>
                    </a:p>
                  </a:txBody>
                  <a:tcPr marL="73025" marR="73025" marT="0" marB="0"/>
                </a:tc>
                <a:tc>
                  <a:txBody>
                    <a:bodyPr/>
                    <a:lstStyle/>
                    <a:p>
                      <a:pPr marL="0" marR="0" algn="ctr">
                        <a:spcBef>
                          <a:spcPts val="0"/>
                        </a:spcBef>
                        <a:spcAft>
                          <a:spcPts val="0"/>
                        </a:spcAft>
                      </a:pPr>
                      <a:r>
                        <a:rPr lang="en-US" sz="1200">
                          <a:effectLst/>
                        </a:rPr>
                        <a:t>1,286,031</a:t>
                      </a:r>
                      <a:endParaRPr lang="en-US" sz="1200">
                        <a:effectLst/>
                        <a:latin typeface="Times New Roman" charset="0"/>
                        <a:ea typeface="ＭＳ 明朝" charset="-128"/>
                        <a:cs typeface="Times New Roman" charset="0"/>
                      </a:endParaRPr>
                    </a:p>
                  </a:txBody>
                  <a:tcPr marL="73025" marR="73025" marT="0" marB="0"/>
                </a:tc>
                <a:tc>
                  <a:txBody>
                    <a:bodyPr/>
                    <a:lstStyle/>
                    <a:p>
                      <a:pPr marL="0" marR="0" algn="ctr">
                        <a:spcBef>
                          <a:spcPts val="0"/>
                        </a:spcBef>
                        <a:spcAft>
                          <a:spcPts val="0"/>
                        </a:spcAft>
                      </a:pPr>
                      <a:r>
                        <a:rPr lang="en-US" sz="1200" dirty="0">
                          <a:effectLst/>
                        </a:rPr>
                        <a:t>11,600,847</a:t>
                      </a:r>
                      <a:endParaRPr lang="en-US" sz="1200" dirty="0">
                        <a:effectLst/>
                        <a:latin typeface="Times New Roman" charset="0"/>
                        <a:ea typeface="ＭＳ 明朝" charset="-128"/>
                        <a:cs typeface="Times New Roman" charset="0"/>
                      </a:endParaRPr>
                    </a:p>
                  </a:txBody>
                  <a:tcPr marL="73025" marR="73025" marT="0" marB="0"/>
                </a:tc>
                <a:extLst>
                  <a:ext uri="{0D108BD9-81ED-4DB2-BD59-A6C34878D82A}">
                    <a16:rowId xmlns:a16="http://schemas.microsoft.com/office/drawing/2014/main" val="10006"/>
                  </a:ext>
                </a:extLst>
              </a:tr>
            </a:tbl>
          </a:graphicData>
        </a:graphic>
      </p:graphicFrame>
      <p:sp>
        <p:nvSpPr>
          <p:cNvPr id="35" name="Rectangle 34"/>
          <p:cNvSpPr/>
          <p:nvPr/>
        </p:nvSpPr>
        <p:spPr>
          <a:xfrm>
            <a:off x="8606466" y="1472864"/>
            <a:ext cx="391883" cy="1043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4302831" y="3083803"/>
            <a:ext cx="391883" cy="1043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2796295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Super </a:t>
            </a:r>
            <a:r>
              <a:rPr lang="en-US" dirty="0" err="1"/>
              <a:t>Deduper</a:t>
            </a:r>
            <a:br>
              <a:rPr lang="en-US" dirty="0"/>
            </a:br>
            <a:endParaRPr lang="en-US" dirty="0"/>
          </a:p>
        </p:txBody>
      </p:sp>
      <p:grpSp>
        <p:nvGrpSpPr>
          <p:cNvPr id="3" name="Group 2"/>
          <p:cNvGrpSpPr/>
          <p:nvPr/>
        </p:nvGrpSpPr>
        <p:grpSpPr>
          <a:xfrm>
            <a:off x="1272280" y="1673766"/>
            <a:ext cx="5659361" cy="3542324"/>
            <a:chOff x="0" y="0"/>
            <a:chExt cx="6302375" cy="3952875"/>
          </a:xfrm>
        </p:grpSpPr>
        <p:pic>
          <p:nvPicPr>
            <p:cNvPr id="4" name="Placeholde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6302375" cy="3374390"/>
            </a:xfrm>
            <a:prstGeom prst="rect">
              <a:avLst/>
            </a:prstGeom>
            <a:extLst>
              <a:ext uri="{FAA26D3D-D897-4be2-8F04-BA451C77F1D7}">
                <ma14:placeholderFlag xmlns:ma14="http://schemas.microsoft.com/office/mac/drawingml/2011/main" xmlns="" val="1"/>
              </a:ext>
            </a:extLst>
          </p:spPr>
        </p:pic>
        <p:sp>
          <p:nvSpPr>
            <p:cNvPr id="5" name="Text Box 1"/>
            <p:cNvSpPr txBox="1"/>
            <p:nvPr/>
          </p:nvSpPr>
          <p:spPr>
            <a:xfrm>
              <a:off x="0" y="3431540"/>
              <a:ext cx="6302375" cy="521335"/>
            </a:xfrm>
            <a:prstGeom prst="rect">
              <a:avLst/>
            </a:prstGeom>
            <a:solidFill>
              <a:prstClr val="white"/>
            </a:solidFill>
            <a:ln>
              <a:noFill/>
            </a:ln>
            <a:effectLst/>
            <a:extLst>
              <a:ext uri="{C572A759-6A51-4108-AA02-DFA0A04FC94B}">
                <ma14:wrappingTextBoxFlag xmlns:ma14="http://schemas.microsoft.com/office/mac/drawingml/2011/main" xmlns=""/>
              </a:ext>
            </a:extLst>
          </p:spPr>
          <p:txBody>
            <a:bodyPr rot="0" spcFirstLastPara="0" vert="horz" wrap="square" lIns="0" tIns="0" rIns="0" bIns="0" numCol="1" spcCol="0" rtlCol="0" fromWordArt="0" anchor="t" anchorCtr="0" forceAA="0" compatLnSpc="1">
              <a:prstTxWarp prst="textNoShape">
                <a:avLst/>
              </a:prstTxWarp>
              <a:noAutofit/>
            </a:bodyPr>
            <a:lstStyle/>
            <a:p>
              <a:pPr marL="0" marR="0" algn="ctr">
                <a:spcBef>
                  <a:spcPts val="0"/>
                </a:spcBef>
                <a:spcAft>
                  <a:spcPts val="1000"/>
                </a:spcAft>
              </a:pPr>
              <a:r>
                <a:rPr lang="en-US" sz="900" b="1">
                  <a:solidFill>
                    <a:srgbClr val="4F81BD"/>
                  </a:solidFill>
                  <a:effectLst/>
                  <a:latin typeface="Times New Roman" charset="0"/>
                  <a:ea typeface="ＭＳ 明朝" charset="-128"/>
                  <a:cs typeface="Times New Roman" charset="0"/>
                </a:rPr>
                <a:t>Figure 1: ROC curves. </a:t>
              </a:r>
              <a:r>
                <a:rPr lang="en-US" sz="900" b="0">
                  <a:solidFill>
                    <a:srgbClr val="4F81BD"/>
                  </a:solidFill>
                  <a:effectLst/>
                  <a:latin typeface="Times New Roman" charset="0"/>
                  <a:ea typeface="ＭＳ 明朝" charset="-128"/>
                  <a:cs typeface="Times New Roman" charset="0"/>
                </a:rPr>
                <a:t>Only a representative subset of the different start positions is shown. The image on the left shows the full ROC curves and the image on the left is a zoomed in view of corner of the curves. Each curve represents a start position and each point represents a length. The labeled point in the image on the right is the default start and length for Super Deduper.</a:t>
              </a:r>
              <a:endParaRPr lang="en-US" sz="900" b="1">
                <a:solidFill>
                  <a:srgbClr val="4F81BD"/>
                </a:solidFill>
                <a:effectLst/>
                <a:latin typeface="Times New Roman" charset="0"/>
                <a:ea typeface="ＭＳ 明朝" charset="-128"/>
                <a:cs typeface="Times New Roman" charset="0"/>
              </a:endParaRPr>
            </a:p>
          </p:txBody>
        </p:sp>
      </p:grpSp>
      <p:pic>
        <p:nvPicPr>
          <p:cNvPr id="6" name="Picture 5"/>
          <p:cNvPicPr/>
          <p:nvPr/>
        </p:nvPicPr>
        <p:blipFill rotWithShape="1">
          <a:blip r:embed="rId3">
            <a:extLst>
              <a:ext uri="{28A0092B-C50C-407E-A947-70E740481C1C}">
                <a14:useLocalDpi xmlns:a14="http://schemas.microsoft.com/office/drawing/2010/main" val="0"/>
              </a:ext>
            </a:extLst>
          </a:blip>
          <a:srcRect t="2443" r="1649" b="3634"/>
          <a:stretch/>
        </p:blipFill>
        <p:spPr bwMode="auto">
          <a:xfrm>
            <a:off x="6931641" y="1761896"/>
            <a:ext cx="5054711" cy="3542324"/>
          </a:xfrm>
          <a:prstGeom prst="rect">
            <a:avLst/>
          </a:prstGeom>
          <a:ln>
            <a:noFill/>
          </a:ln>
          <a:extLst>
            <a:ext uri="{53640926-AAD7-44D8-BBD7-CCE9431645EC}">
              <a14:shadowObscured xmlns:a14="http://schemas.microsoft.com/office/drawing/2010/main"/>
            </a:ext>
            <a:ext uri="{FAA26D3D-D897-4be2-8F04-BA451C77F1D7}">
              <ma14:placeholderFlag xmlns:ma14="http://schemas.microsoft.com/office/mac/drawingml/2011/main" xmlns=""/>
            </a:ext>
          </a:extLst>
        </p:spPr>
      </p:pic>
      <p:sp>
        <p:nvSpPr>
          <p:cNvPr id="7" name="Rectangle 6"/>
          <p:cNvSpPr/>
          <p:nvPr/>
        </p:nvSpPr>
        <p:spPr>
          <a:xfrm>
            <a:off x="1272280" y="5474576"/>
            <a:ext cx="10714072" cy="1015663"/>
          </a:xfrm>
          <a:prstGeom prst="rect">
            <a:avLst/>
          </a:prstGeom>
        </p:spPr>
        <p:txBody>
          <a:bodyPr wrap="square">
            <a:spAutoFit/>
          </a:bodyPr>
          <a:lstStyle/>
          <a:p>
            <a:r>
              <a:rPr lang="en-US" sz="2000" dirty="0">
                <a:solidFill>
                  <a:srgbClr val="000000"/>
                </a:solidFill>
                <a:effectLst/>
                <a:latin typeface="Times New Roman" charset="0"/>
                <a:ea typeface="ＭＳ 明朝" charset="-128"/>
              </a:rPr>
              <a:t>We calculated the </a:t>
            </a:r>
            <a:r>
              <a:rPr lang="en-US" sz="2000" dirty="0" err="1">
                <a:solidFill>
                  <a:srgbClr val="000000"/>
                </a:solidFill>
                <a:effectLst/>
                <a:latin typeface="Times New Roman" charset="0"/>
                <a:ea typeface="ＭＳ 明朝" charset="-128"/>
              </a:rPr>
              <a:t>Youden</a:t>
            </a:r>
            <a:r>
              <a:rPr lang="en-US" sz="2000" dirty="0">
                <a:solidFill>
                  <a:srgbClr val="000000"/>
                </a:solidFill>
                <a:effectLst/>
                <a:latin typeface="Times New Roman" charset="0"/>
                <a:ea typeface="ＭＳ 明朝" charset="-128"/>
              </a:rPr>
              <a:t> Index for every combination tested and the point that acquired the highest index value (as compared to Picard </a:t>
            </a:r>
            <a:r>
              <a:rPr lang="en-US" sz="2000" dirty="0" err="1">
                <a:solidFill>
                  <a:srgbClr val="000000"/>
                </a:solidFill>
                <a:effectLst/>
                <a:latin typeface="Times New Roman" charset="0"/>
                <a:ea typeface="ＭＳ 明朝" charset="-128"/>
              </a:rPr>
              <a:t>MarkDuplicates</a:t>
            </a:r>
            <a:r>
              <a:rPr lang="en-US" sz="2000" dirty="0">
                <a:solidFill>
                  <a:srgbClr val="000000"/>
                </a:solidFill>
                <a:effectLst/>
                <a:latin typeface="Times New Roman" charset="0"/>
                <a:ea typeface="ＭＳ 明朝" charset="-128"/>
              </a:rPr>
              <a:t>) occurred at a start position of 5bp and a length of 10bps (20bp total over both reads)</a:t>
            </a:r>
            <a:r>
              <a:rPr lang="en-US" sz="2000" dirty="0">
                <a:effectLst/>
              </a:rPr>
              <a:t> </a:t>
            </a:r>
            <a:endParaRPr lang="en-US" sz="2000" dirty="0"/>
          </a:p>
        </p:txBody>
      </p:sp>
    </p:spTree>
    <p:extLst>
      <p:ext uri="{BB962C8B-B14F-4D97-AF65-F5344CB8AC3E}">
        <p14:creationId xmlns:p14="http://schemas.microsoft.com/office/powerpoint/2010/main" val="2758582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pPr marL="502920" indent="-457200"/>
            <a:r>
              <a:rPr lang="en-US" dirty="0"/>
              <a:t>The Bioinformatics Core</a:t>
            </a:r>
          </a:p>
        </p:txBody>
      </p:sp>
      <p:sp>
        <p:nvSpPr>
          <p:cNvPr id="4" name="Text Placeholder 3"/>
          <p:cNvSpPr>
            <a:spLocks noGrp="1"/>
          </p:cNvSpPr>
          <p:nvPr>
            <p:ph type="body" idx="1"/>
          </p:nvPr>
        </p:nvSpPr>
        <p:spPr/>
        <p:txBody>
          <a:bodyPr/>
          <a:lstStyle/>
          <a:p>
            <a:r>
              <a:rPr lang="en-US" dirty="0"/>
              <a:t>So you want to do a:</a:t>
            </a:r>
          </a:p>
          <a:p>
            <a:r>
              <a:rPr lang="en-US" dirty="0" err="1"/>
              <a:t>RNASeq</a:t>
            </a:r>
            <a:r>
              <a:rPr lang="en-US" dirty="0"/>
              <a:t> Experiment </a:t>
            </a:r>
            <a:r>
              <a:rPr lang="mr-IN" dirty="0"/>
              <a:t>–</a:t>
            </a:r>
            <a:r>
              <a:rPr lang="en-US" dirty="0"/>
              <a:t> Differential Expression Analysis</a:t>
            </a:r>
          </a:p>
          <a:p>
            <a:endParaRPr lang="en-US" dirty="0"/>
          </a:p>
        </p:txBody>
      </p:sp>
    </p:spTree>
    <p:extLst>
      <p:ext uri="{BB962C8B-B14F-4D97-AF65-F5344CB8AC3E}">
        <p14:creationId xmlns:p14="http://schemas.microsoft.com/office/powerpoint/2010/main" val="129930082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Flash2 – overlapping of reads and adapter removal in paired end reads</a:t>
            </a:r>
          </a:p>
        </p:txBody>
      </p:sp>
      <p:grpSp>
        <p:nvGrpSpPr>
          <p:cNvPr id="39" name="Group 38"/>
          <p:cNvGrpSpPr/>
          <p:nvPr/>
        </p:nvGrpSpPr>
        <p:grpSpPr>
          <a:xfrm>
            <a:off x="4755962" y="2323354"/>
            <a:ext cx="4813188" cy="252342"/>
            <a:chOff x="4906182" y="2246894"/>
            <a:chExt cx="6417584" cy="336455"/>
          </a:xfrm>
        </p:grpSpPr>
        <p:sp>
          <p:nvSpPr>
            <p:cNvPr id="3" name="Rectangle 2"/>
            <p:cNvSpPr/>
            <p:nvPr/>
          </p:nvSpPr>
          <p:spPr>
            <a:xfrm>
              <a:off x="10626009" y="2250191"/>
              <a:ext cx="228600" cy="64008"/>
            </a:xfrm>
            <a:prstGeom prst="rect">
              <a:avLst/>
            </a:prstGeom>
            <a:solidFill>
              <a:schemeClr val="accent3">
                <a:lumMod val="50000"/>
              </a:schemeClr>
            </a:solidFill>
            <a:ln>
              <a:solidFill>
                <a:schemeClr val="accent3">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4" name="Rectangle 3"/>
            <p:cNvSpPr/>
            <p:nvPr/>
          </p:nvSpPr>
          <p:spPr>
            <a:xfrm>
              <a:off x="5368951" y="2505627"/>
              <a:ext cx="228600" cy="64008"/>
            </a:xfrm>
            <a:prstGeom prst="rect">
              <a:avLst/>
            </a:prstGeom>
            <a:solidFill>
              <a:schemeClr val="accent3"/>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5" name="Rectangle 4"/>
            <p:cNvSpPr/>
            <p:nvPr/>
          </p:nvSpPr>
          <p:spPr>
            <a:xfrm>
              <a:off x="10861326" y="2250069"/>
              <a:ext cx="457200" cy="64008"/>
            </a:xfrm>
            <a:prstGeom prst="rect">
              <a:avLst/>
            </a:prstGeom>
            <a:solidFill>
              <a:schemeClr val="accent4"/>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6" name="Rectangle 5"/>
            <p:cNvSpPr/>
            <p:nvPr/>
          </p:nvSpPr>
          <p:spPr>
            <a:xfrm>
              <a:off x="4906182" y="2507355"/>
              <a:ext cx="457200" cy="64008"/>
            </a:xfrm>
            <a:prstGeom prst="rect">
              <a:avLst/>
            </a:prstGeom>
            <a:solidFill>
              <a:schemeClr val="accent2"/>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7" name="Rectangle 6"/>
            <p:cNvSpPr/>
            <p:nvPr/>
          </p:nvSpPr>
          <p:spPr>
            <a:xfrm>
              <a:off x="10631249" y="2505243"/>
              <a:ext cx="228600" cy="64008"/>
            </a:xfrm>
            <a:prstGeom prst="rect">
              <a:avLst/>
            </a:prstGeom>
            <a:solidFill>
              <a:schemeClr val="accent3">
                <a:lumMod val="75000"/>
              </a:schemeClr>
            </a:solidFill>
            <a:ln>
              <a:solidFill>
                <a:schemeClr val="accent3">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8" name="Rectangle 7"/>
            <p:cNvSpPr/>
            <p:nvPr/>
          </p:nvSpPr>
          <p:spPr>
            <a:xfrm>
              <a:off x="10866566" y="2497360"/>
              <a:ext cx="457200" cy="64008"/>
            </a:xfrm>
            <a:prstGeom prst="rect">
              <a:avLst/>
            </a:prstGeom>
            <a:solidFill>
              <a:schemeClr val="accent4">
                <a:lumMod val="60000"/>
                <a:lumOff val="40000"/>
              </a:schemeClr>
            </a:solidFill>
            <a:ln>
              <a:solidFill>
                <a:schemeClr val="accent4">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9" name="Rectangle 8"/>
            <p:cNvSpPr/>
            <p:nvPr/>
          </p:nvSpPr>
          <p:spPr>
            <a:xfrm>
              <a:off x="5370104" y="2251187"/>
              <a:ext cx="228600" cy="64008"/>
            </a:xfrm>
            <a:prstGeom prst="rect">
              <a:avLst/>
            </a:prstGeom>
            <a:solidFill>
              <a:schemeClr val="accent3">
                <a:lumMod val="60000"/>
                <a:lumOff val="40000"/>
              </a:schemeClr>
            </a:solidFill>
            <a:ln>
              <a:solidFill>
                <a:schemeClr val="accent3">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0" name="Rectangle 9"/>
            <p:cNvSpPr/>
            <p:nvPr/>
          </p:nvSpPr>
          <p:spPr>
            <a:xfrm>
              <a:off x="4907706" y="2249433"/>
              <a:ext cx="457200" cy="64008"/>
            </a:xfrm>
            <a:prstGeom prst="rect">
              <a:avLst/>
            </a:prstGeom>
            <a:solidFill>
              <a:schemeClr val="accent2">
                <a:lumMod val="60000"/>
                <a:lumOff val="40000"/>
              </a:schemeClr>
            </a:solidFill>
            <a:ln>
              <a:solidFill>
                <a:schemeClr val="accent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1" name="Rectangle 10"/>
            <p:cNvSpPr/>
            <p:nvPr/>
          </p:nvSpPr>
          <p:spPr>
            <a:xfrm>
              <a:off x="6516682" y="2246894"/>
              <a:ext cx="3182112" cy="64008"/>
            </a:xfrm>
            <a:prstGeom prst="rec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2" name="Rectangle 11"/>
            <p:cNvSpPr/>
            <p:nvPr/>
          </p:nvSpPr>
          <p:spPr>
            <a:xfrm>
              <a:off x="6512822" y="2505243"/>
              <a:ext cx="3189060" cy="64008"/>
            </a:xfrm>
            <a:prstGeom prst="rec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3" name="TextBox 12"/>
            <p:cNvSpPr txBox="1"/>
            <p:nvPr/>
          </p:nvSpPr>
          <p:spPr>
            <a:xfrm>
              <a:off x="6331353" y="2275573"/>
              <a:ext cx="3958909" cy="307776"/>
            </a:xfrm>
            <a:prstGeom prst="rect">
              <a:avLst/>
            </a:prstGeom>
            <a:noFill/>
          </p:spPr>
          <p:txBody>
            <a:bodyPr wrap="square" rtlCol="0">
              <a:spAutoFit/>
            </a:bodyPr>
            <a:lstStyle/>
            <a:p>
              <a:pPr algn="ctr"/>
              <a:r>
                <a:rPr lang="en-US" sz="900" dirty="0"/>
                <a:t>Target Region</a:t>
              </a:r>
            </a:p>
          </p:txBody>
        </p:sp>
        <p:sp>
          <p:nvSpPr>
            <p:cNvPr id="14" name="Rectangle 13"/>
            <p:cNvSpPr/>
            <p:nvPr/>
          </p:nvSpPr>
          <p:spPr>
            <a:xfrm>
              <a:off x="5600726" y="2505788"/>
              <a:ext cx="457200" cy="64008"/>
            </a:xfrm>
            <a:prstGeom prst="rect">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5" name="Rectangle 14"/>
            <p:cNvSpPr/>
            <p:nvPr/>
          </p:nvSpPr>
          <p:spPr>
            <a:xfrm>
              <a:off x="10167436" y="2250430"/>
              <a:ext cx="457200" cy="64008"/>
            </a:xfrm>
            <a:prstGeom prst="rect">
              <a:avLst/>
            </a:prstGeom>
            <a:solidFill>
              <a:schemeClr val="accent6">
                <a:lumMod val="50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7" name="Rectangle 16"/>
            <p:cNvSpPr/>
            <p:nvPr/>
          </p:nvSpPr>
          <p:spPr>
            <a:xfrm>
              <a:off x="10166206" y="2505243"/>
              <a:ext cx="457200" cy="64008"/>
            </a:xfrm>
            <a:prstGeom prst="rect">
              <a:avLst/>
            </a:prstGeom>
            <a:solidFill>
              <a:schemeClr val="accent6">
                <a:lumMod val="75000"/>
              </a:schemeClr>
            </a:solidFill>
            <a:ln>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8" name="Rectangle 17"/>
            <p:cNvSpPr/>
            <p:nvPr/>
          </p:nvSpPr>
          <p:spPr>
            <a:xfrm>
              <a:off x="5600789" y="2249826"/>
              <a:ext cx="457200" cy="64008"/>
            </a:xfrm>
            <a:prstGeom prst="rect">
              <a:avLst/>
            </a:prstGeom>
            <a:solidFill>
              <a:schemeClr val="accent6">
                <a:lumMod val="60000"/>
                <a:lumOff val="40000"/>
              </a:schemeClr>
            </a:solidFill>
            <a:ln>
              <a:solidFill>
                <a:schemeClr val="accent6">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9" name="Rectangle 18"/>
            <p:cNvSpPr/>
            <p:nvPr/>
          </p:nvSpPr>
          <p:spPr>
            <a:xfrm>
              <a:off x="6054751" y="2505243"/>
              <a:ext cx="457200" cy="64008"/>
            </a:xfrm>
            <a:prstGeom prst="rec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20" name="Rectangle 19"/>
            <p:cNvSpPr/>
            <p:nvPr/>
          </p:nvSpPr>
          <p:spPr>
            <a:xfrm>
              <a:off x="6057989" y="2249826"/>
              <a:ext cx="457200" cy="64008"/>
            </a:xfrm>
            <a:prstGeom prst="rec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21" name="Rectangle 20"/>
            <p:cNvSpPr/>
            <p:nvPr/>
          </p:nvSpPr>
          <p:spPr>
            <a:xfrm>
              <a:off x="9701882" y="2505243"/>
              <a:ext cx="457200" cy="64008"/>
            </a:xfrm>
            <a:prstGeom prst="rec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22" name="Rectangle 21"/>
            <p:cNvSpPr/>
            <p:nvPr/>
          </p:nvSpPr>
          <p:spPr>
            <a:xfrm>
              <a:off x="9703207" y="2249826"/>
              <a:ext cx="457200" cy="64008"/>
            </a:xfrm>
            <a:prstGeom prst="rect">
              <a:avLst/>
            </a:prstGeom>
            <a:solidFill>
              <a:schemeClr val="tx2">
                <a:lumMod val="50000"/>
              </a:schemeClr>
            </a:solidFill>
            <a:ln>
              <a:solidFill>
                <a:schemeClr val="tx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grpSp>
      <p:sp>
        <p:nvSpPr>
          <p:cNvPr id="24" name="Right Arrow 23"/>
          <p:cNvSpPr/>
          <p:nvPr/>
        </p:nvSpPr>
        <p:spPr>
          <a:xfrm>
            <a:off x="5622199" y="2609218"/>
            <a:ext cx="1111977" cy="86336"/>
          </a:xfrm>
          <a:prstGeom prst="rightArrow">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sp>
        <p:nvSpPr>
          <p:cNvPr id="25" name="TextBox 24"/>
          <p:cNvSpPr txBox="1"/>
          <p:nvPr/>
        </p:nvSpPr>
        <p:spPr>
          <a:xfrm>
            <a:off x="5682089" y="2649689"/>
            <a:ext cx="1567926" cy="230832"/>
          </a:xfrm>
          <a:prstGeom prst="rect">
            <a:avLst/>
          </a:prstGeom>
          <a:noFill/>
        </p:spPr>
        <p:txBody>
          <a:bodyPr wrap="square" rtlCol="0">
            <a:spAutoFit/>
          </a:bodyPr>
          <a:lstStyle/>
          <a:p>
            <a:pPr algn="ctr"/>
            <a:r>
              <a:rPr lang="en-US" sz="900" dirty="0"/>
              <a:t>Read 1</a:t>
            </a:r>
          </a:p>
        </p:txBody>
      </p:sp>
      <p:sp>
        <p:nvSpPr>
          <p:cNvPr id="26" name="Right Arrow 25"/>
          <p:cNvSpPr/>
          <p:nvPr/>
        </p:nvSpPr>
        <p:spPr>
          <a:xfrm rot="10800000">
            <a:off x="7505700" y="2177595"/>
            <a:ext cx="1190930" cy="89145"/>
          </a:xfrm>
          <a:prstGeom prst="rightArrow">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cxnSp>
        <p:nvCxnSpPr>
          <p:cNvPr id="34" name="Straight Arrow Connector 33"/>
          <p:cNvCxnSpPr/>
          <p:nvPr/>
        </p:nvCxnSpPr>
        <p:spPr>
          <a:xfrm>
            <a:off x="5622198" y="1861066"/>
            <a:ext cx="3078782" cy="0"/>
          </a:xfrm>
          <a:prstGeom prst="straightConnector1">
            <a:avLst/>
          </a:prstGeom>
          <a:ln w="38100">
            <a:solidFill>
              <a:srgbClr val="002755"/>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6466052" y="1866766"/>
            <a:ext cx="1567926" cy="230832"/>
          </a:xfrm>
          <a:prstGeom prst="rect">
            <a:avLst/>
          </a:prstGeom>
          <a:noFill/>
        </p:spPr>
        <p:txBody>
          <a:bodyPr wrap="square" rtlCol="0">
            <a:spAutoFit/>
          </a:bodyPr>
          <a:lstStyle/>
          <a:p>
            <a:pPr algn="ctr"/>
            <a:r>
              <a:rPr lang="en-US" sz="900" dirty="0"/>
              <a:t>Insert size</a:t>
            </a:r>
          </a:p>
        </p:txBody>
      </p:sp>
      <p:sp>
        <p:nvSpPr>
          <p:cNvPr id="38" name="TextBox 37"/>
          <p:cNvSpPr txBox="1"/>
          <p:nvPr/>
        </p:nvSpPr>
        <p:spPr>
          <a:xfrm>
            <a:off x="7055417" y="2012522"/>
            <a:ext cx="1567926" cy="230832"/>
          </a:xfrm>
          <a:prstGeom prst="rect">
            <a:avLst/>
          </a:prstGeom>
          <a:noFill/>
        </p:spPr>
        <p:txBody>
          <a:bodyPr wrap="square" rtlCol="0">
            <a:spAutoFit/>
          </a:bodyPr>
          <a:lstStyle/>
          <a:p>
            <a:pPr algn="ctr"/>
            <a:r>
              <a:rPr lang="en-US" sz="900" dirty="0"/>
              <a:t>Read 2</a:t>
            </a:r>
          </a:p>
        </p:txBody>
      </p:sp>
      <p:grpSp>
        <p:nvGrpSpPr>
          <p:cNvPr id="40" name="Group 39"/>
          <p:cNvGrpSpPr/>
          <p:nvPr/>
        </p:nvGrpSpPr>
        <p:grpSpPr>
          <a:xfrm>
            <a:off x="4755962" y="4091000"/>
            <a:ext cx="4813188" cy="258648"/>
            <a:chOff x="4906182" y="2238487"/>
            <a:chExt cx="6417584" cy="344863"/>
          </a:xfrm>
        </p:grpSpPr>
        <p:sp>
          <p:nvSpPr>
            <p:cNvPr id="41" name="Rectangle 40"/>
            <p:cNvSpPr/>
            <p:nvPr/>
          </p:nvSpPr>
          <p:spPr>
            <a:xfrm>
              <a:off x="10626009" y="2250191"/>
              <a:ext cx="228600" cy="64008"/>
            </a:xfrm>
            <a:prstGeom prst="rect">
              <a:avLst/>
            </a:prstGeom>
            <a:solidFill>
              <a:schemeClr val="accent3">
                <a:lumMod val="50000"/>
              </a:schemeClr>
            </a:solidFill>
            <a:ln>
              <a:solidFill>
                <a:schemeClr val="accent3">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42" name="Rectangle 41"/>
            <p:cNvSpPr/>
            <p:nvPr/>
          </p:nvSpPr>
          <p:spPr>
            <a:xfrm>
              <a:off x="5368951" y="2505627"/>
              <a:ext cx="228600" cy="64008"/>
            </a:xfrm>
            <a:prstGeom prst="rect">
              <a:avLst/>
            </a:prstGeom>
            <a:solidFill>
              <a:schemeClr val="accent3"/>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43" name="Rectangle 42"/>
            <p:cNvSpPr/>
            <p:nvPr/>
          </p:nvSpPr>
          <p:spPr>
            <a:xfrm>
              <a:off x="10861326" y="2250069"/>
              <a:ext cx="457200" cy="64008"/>
            </a:xfrm>
            <a:prstGeom prst="rect">
              <a:avLst/>
            </a:prstGeom>
            <a:solidFill>
              <a:schemeClr val="accent4"/>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44" name="Rectangle 43"/>
            <p:cNvSpPr/>
            <p:nvPr/>
          </p:nvSpPr>
          <p:spPr>
            <a:xfrm>
              <a:off x="4906182" y="2507355"/>
              <a:ext cx="457200" cy="64008"/>
            </a:xfrm>
            <a:prstGeom prst="rect">
              <a:avLst/>
            </a:prstGeom>
            <a:solidFill>
              <a:schemeClr val="accent2"/>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45" name="Rectangle 44"/>
            <p:cNvSpPr/>
            <p:nvPr/>
          </p:nvSpPr>
          <p:spPr>
            <a:xfrm>
              <a:off x="10631249" y="2505243"/>
              <a:ext cx="228600" cy="64008"/>
            </a:xfrm>
            <a:prstGeom prst="rect">
              <a:avLst/>
            </a:prstGeom>
            <a:solidFill>
              <a:schemeClr val="accent3">
                <a:lumMod val="75000"/>
              </a:schemeClr>
            </a:solidFill>
            <a:ln>
              <a:solidFill>
                <a:schemeClr val="accent3">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46" name="Rectangle 45"/>
            <p:cNvSpPr/>
            <p:nvPr/>
          </p:nvSpPr>
          <p:spPr>
            <a:xfrm>
              <a:off x="10866566" y="2510060"/>
              <a:ext cx="457200" cy="64008"/>
            </a:xfrm>
            <a:prstGeom prst="rect">
              <a:avLst/>
            </a:prstGeom>
            <a:solidFill>
              <a:schemeClr val="accent4">
                <a:lumMod val="60000"/>
                <a:lumOff val="40000"/>
              </a:schemeClr>
            </a:solidFill>
            <a:ln>
              <a:solidFill>
                <a:schemeClr val="accent4">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47" name="Rectangle 46"/>
            <p:cNvSpPr/>
            <p:nvPr/>
          </p:nvSpPr>
          <p:spPr>
            <a:xfrm>
              <a:off x="5370104" y="2238487"/>
              <a:ext cx="228600" cy="64008"/>
            </a:xfrm>
            <a:prstGeom prst="rect">
              <a:avLst/>
            </a:prstGeom>
            <a:solidFill>
              <a:schemeClr val="accent3">
                <a:lumMod val="60000"/>
                <a:lumOff val="40000"/>
              </a:schemeClr>
            </a:solidFill>
            <a:ln>
              <a:solidFill>
                <a:schemeClr val="accent3">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48" name="Rectangle 47"/>
            <p:cNvSpPr/>
            <p:nvPr/>
          </p:nvSpPr>
          <p:spPr>
            <a:xfrm>
              <a:off x="4907706" y="2249433"/>
              <a:ext cx="457200" cy="64008"/>
            </a:xfrm>
            <a:prstGeom prst="rect">
              <a:avLst/>
            </a:prstGeom>
            <a:solidFill>
              <a:schemeClr val="accent2">
                <a:lumMod val="60000"/>
                <a:lumOff val="40000"/>
              </a:schemeClr>
            </a:solidFill>
            <a:ln>
              <a:solidFill>
                <a:schemeClr val="accent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49" name="Rectangle 48"/>
            <p:cNvSpPr/>
            <p:nvPr/>
          </p:nvSpPr>
          <p:spPr>
            <a:xfrm>
              <a:off x="6516682" y="2246894"/>
              <a:ext cx="3182112" cy="64008"/>
            </a:xfrm>
            <a:prstGeom prst="rec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50" name="Rectangle 49"/>
            <p:cNvSpPr/>
            <p:nvPr/>
          </p:nvSpPr>
          <p:spPr>
            <a:xfrm>
              <a:off x="6512822" y="2505243"/>
              <a:ext cx="3189060" cy="64008"/>
            </a:xfrm>
            <a:prstGeom prst="rec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51" name="TextBox 50"/>
            <p:cNvSpPr txBox="1"/>
            <p:nvPr/>
          </p:nvSpPr>
          <p:spPr>
            <a:xfrm>
              <a:off x="6331353" y="2275574"/>
              <a:ext cx="3958909" cy="307776"/>
            </a:xfrm>
            <a:prstGeom prst="rect">
              <a:avLst/>
            </a:prstGeom>
            <a:noFill/>
          </p:spPr>
          <p:txBody>
            <a:bodyPr wrap="square" rtlCol="0">
              <a:spAutoFit/>
            </a:bodyPr>
            <a:lstStyle/>
            <a:p>
              <a:pPr algn="ctr"/>
              <a:r>
                <a:rPr lang="en-US" sz="900" dirty="0"/>
                <a:t>Target Region</a:t>
              </a:r>
            </a:p>
          </p:txBody>
        </p:sp>
        <p:sp>
          <p:nvSpPr>
            <p:cNvPr id="52" name="Rectangle 51"/>
            <p:cNvSpPr/>
            <p:nvPr/>
          </p:nvSpPr>
          <p:spPr>
            <a:xfrm>
              <a:off x="5600726" y="2505788"/>
              <a:ext cx="457200" cy="64008"/>
            </a:xfrm>
            <a:prstGeom prst="rect">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53" name="Rectangle 52"/>
            <p:cNvSpPr/>
            <p:nvPr/>
          </p:nvSpPr>
          <p:spPr>
            <a:xfrm>
              <a:off x="10167436" y="2250430"/>
              <a:ext cx="457200" cy="64008"/>
            </a:xfrm>
            <a:prstGeom prst="rect">
              <a:avLst/>
            </a:prstGeom>
            <a:solidFill>
              <a:schemeClr val="accent6">
                <a:lumMod val="50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54" name="Rectangle 53"/>
            <p:cNvSpPr/>
            <p:nvPr/>
          </p:nvSpPr>
          <p:spPr>
            <a:xfrm>
              <a:off x="10166206" y="2505243"/>
              <a:ext cx="457200" cy="64008"/>
            </a:xfrm>
            <a:prstGeom prst="rect">
              <a:avLst/>
            </a:prstGeom>
            <a:solidFill>
              <a:schemeClr val="accent6">
                <a:lumMod val="75000"/>
              </a:schemeClr>
            </a:solidFill>
            <a:ln>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55" name="Rectangle 54"/>
            <p:cNvSpPr/>
            <p:nvPr/>
          </p:nvSpPr>
          <p:spPr>
            <a:xfrm>
              <a:off x="5600789" y="2249826"/>
              <a:ext cx="457200" cy="64008"/>
            </a:xfrm>
            <a:prstGeom prst="rect">
              <a:avLst/>
            </a:prstGeom>
            <a:solidFill>
              <a:schemeClr val="accent6">
                <a:lumMod val="60000"/>
                <a:lumOff val="40000"/>
              </a:schemeClr>
            </a:solidFill>
            <a:ln>
              <a:solidFill>
                <a:schemeClr val="accent6">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56" name="Rectangle 55"/>
            <p:cNvSpPr/>
            <p:nvPr/>
          </p:nvSpPr>
          <p:spPr>
            <a:xfrm>
              <a:off x="6054751" y="2505243"/>
              <a:ext cx="457200" cy="64008"/>
            </a:xfrm>
            <a:prstGeom prst="rec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57" name="Rectangle 56"/>
            <p:cNvSpPr/>
            <p:nvPr/>
          </p:nvSpPr>
          <p:spPr>
            <a:xfrm>
              <a:off x="6057989" y="2249826"/>
              <a:ext cx="457200" cy="64008"/>
            </a:xfrm>
            <a:prstGeom prst="rec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58" name="Rectangle 57"/>
            <p:cNvSpPr/>
            <p:nvPr/>
          </p:nvSpPr>
          <p:spPr>
            <a:xfrm>
              <a:off x="9701882" y="2505243"/>
              <a:ext cx="457200" cy="64008"/>
            </a:xfrm>
            <a:prstGeom prst="rec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59" name="Rectangle 58"/>
            <p:cNvSpPr/>
            <p:nvPr/>
          </p:nvSpPr>
          <p:spPr>
            <a:xfrm>
              <a:off x="9703207" y="2249826"/>
              <a:ext cx="457200" cy="64008"/>
            </a:xfrm>
            <a:prstGeom prst="rect">
              <a:avLst/>
            </a:prstGeom>
            <a:solidFill>
              <a:schemeClr val="tx2">
                <a:lumMod val="50000"/>
              </a:schemeClr>
            </a:solidFill>
            <a:ln>
              <a:solidFill>
                <a:schemeClr val="tx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grpSp>
      <p:sp>
        <p:nvSpPr>
          <p:cNvPr id="60" name="Right Arrow 59"/>
          <p:cNvSpPr/>
          <p:nvPr/>
        </p:nvSpPr>
        <p:spPr>
          <a:xfrm>
            <a:off x="5622198" y="4383170"/>
            <a:ext cx="1714500" cy="68580"/>
          </a:xfrm>
          <a:prstGeom prst="rightArrow">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sp>
        <p:nvSpPr>
          <p:cNvPr id="61" name="TextBox 60"/>
          <p:cNvSpPr txBox="1"/>
          <p:nvPr/>
        </p:nvSpPr>
        <p:spPr>
          <a:xfrm>
            <a:off x="5682089" y="4423640"/>
            <a:ext cx="1567926" cy="230832"/>
          </a:xfrm>
          <a:prstGeom prst="rect">
            <a:avLst/>
          </a:prstGeom>
          <a:noFill/>
        </p:spPr>
        <p:txBody>
          <a:bodyPr wrap="square" rtlCol="0">
            <a:spAutoFit/>
          </a:bodyPr>
          <a:lstStyle/>
          <a:p>
            <a:pPr algn="ctr"/>
            <a:r>
              <a:rPr lang="en-US" sz="900" dirty="0"/>
              <a:t>Read 1</a:t>
            </a:r>
          </a:p>
        </p:txBody>
      </p:sp>
      <p:sp>
        <p:nvSpPr>
          <p:cNvPr id="62" name="Right Arrow 61"/>
          <p:cNvSpPr/>
          <p:nvPr/>
        </p:nvSpPr>
        <p:spPr>
          <a:xfrm rot="10800000">
            <a:off x="6982130" y="3955755"/>
            <a:ext cx="1714500" cy="68580"/>
          </a:xfrm>
          <a:prstGeom prst="rightArrow">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cxnSp>
        <p:nvCxnSpPr>
          <p:cNvPr id="63" name="Straight Arrow Connector 62"/>
          <p:cNvCxnSpPr/>
          <p:nvPr/>
        </p:nvCxnSpPr>
        <p:spPr>
          <a:xfrm>
            <a:off x="5622198" y="3683154"/>
            <a:ext cx="3078782" cy="0"/>
          </a:xfrm>
          <a:prstGeom prst="straightConnector1">
            <a:avLst/>
          </a:prstGeom>
          <a:ln w="38100">
            <a:solidFill>
              <a:srgbClr val="002755"/>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4" name="TextBox 63"/>
          <p:cNvSpPr txBox="1"/>
          <p:nvPr/>
        </p:nvSpPr>
        <p:spPr>
          <a:xfrm>
            <a:off x="6466052" y="3688853"/>
            <a:ext cx="1567926" cy="230832"/>
          </a:xfrm>
          <a:prstGeom prst="rect">
            <a:avLst/>
          </a:prstGeom>
          <a:noFill/>
        </p:spPr>
        <p:txBody>
          <a:bodyPr wrap="square" rtlCol="0">
            <a:spAutoFit/>
          </a:bodyPr>
          <a:lstStyle/>
          <a:p>
            <a:pPr algn="ctr"/>
            <a:r>
              <a:rPr lang="en-US" sz="900" dirty="0"/>
              <a:t>Insert size</a:t>
            </a:r>
          </a:p>
        </p:txBody>
      </p:sp>
      <p:sp>
        <p:nvSpPr>
          <p:cNvPr id="65" name="TextBox 64"/>
          <p:cNvSpPr txBox="1"/>
          <p:nvPr/>
        </p:nvSpPr>
        <p:spPr>
          <a:xfrm>
            <a:off x="7055417" y="3786473"/>
            <a:ext cx="1567926" cy="230832"/>
          </a:xfrm>
          <a:prstGeom prst="rect">
            <a:avLst/>
          </a:prstGeom>
          <a:noFill/>
        </p:spPr>
        <p:txBody>
          <a:bodyPr wrap="square" rtlCol="0">
            <a:spAutoFit/>
          </a:bodyPr>
          <a:lstStyle/>
          <a:p>
            <a:pPr algn="ctr"/>
            <a:r>
              <a:rPr lang="en-US" sz="900" dirty="0"/>
              <a:t>Read 2</a:t>
            </a:r>
          </a:p>
        </p:txBody>
      </p:sp>
      <p:grpSp>
        <p:nvGrpSpPr>
          <p:cNvPr id="66" name="Group 65"/>
          <p:cNvGrpSpPr/>
          <p:nvPr/>
        </p:nvGrpSpPr>
        <p:grpSpPr>
          <a:xfrm>
            <a:off x="4755962" y="5779968"/>
            <a:ext cx="4813188" cy="257104"/>
            <a:chOff x="4906182" y="2240544"/>
            <a:chExt cx="6417584" cy="342804"/>
          </a:xfrm>
        </p:grpSpPr>
        <p:sp>
          <p:nvSpPr>
            <p:cNvPr id="67" name="Rectangle 66"/>
            <p:cNvSpPr/>
            <p:nvPr/>
          </p:nvSpPr>
          <p:spPr>
            <a:xfrm>
              <a:off x="10626009" y="2250191"/>
              <a:ext cx="228600" cy="64008"/>
            </a:xfrm>
            <a:prstGeom prst="rect">
              <a:avLst/>
            </a:prstGeom>
            <a:solidFill>
              <a:schemeClr val="accent3">
                <a:lumMod val="50000"/>
              </a:schemeClr>
            </a:solidFill>
            <a:ln>
              <a:solidFill>
                <a:schemeClr val="accent3">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68" name="Rectangle 67"/>
            <p:cNvSpPr/>
            <p:nvPr/>
          </p:nvSpPr>
          <p:spPr>
            <a:xfrm>
              <a:off x="5368951" y="2505627"/>
              <a:ext cx="228600" cy="64008"/>
            </a:xfrm>
            <a:prstGeom prst="rect">
              <a:avLst/>
            </a:prstGeom>
            <a:solidFill>
              <a:schemeClr val="accent3"/>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69" name="Rectangle 68"/>
            <p:cNvSpPr/>
            <p:nvPr/>
          </p:nvSpPr>
          <p:spPr>
            <a:xfrm>
              <a:off x="10861326" y="2250069"/>
              <a:ext cx="457200" cy="64008"/>
            </a:xfrm>
            <a:prstGeom prst="rect">
              <a:avLst/>
            </a:prstGeom>
            <a:solidFill>
              <a:schemeClr val="accent4"/>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70" name="Rectangle 69"/>
            <p:cNvSpPr/>
            <p:nvPr/>
          </p:nvSpPr>
          <p:spPr>
            <a:xfrm>
              <a:off x="4906182" y="2507355"/>
              <a:ext cx="457200" cy="64008"/>
            </a:xfrm>
            <a:prstGeom prst="rect">
              <a:avLst/>
            </a:prstGeom>
            <a:solidFill>
              <a:schemeClr val="accent2"/>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71" name="Rectangle 70"/>
            <p:cNvSpPr/>
            <p:nvPr/>
          </p:nvSpPr>
          <p:spPr>
            <a:xfrm>
              <a:off x="10631249" y="2505243"/>
              <a:ext cx="228600" cy="64008"/>
            </a:xfrm>
            <a:prstGeom prst="rect">
              <a:avLst/>
            </a:prstGeom>
            <a:solidFill>
              <a:schemeClr val="accent3">
                <a:lumMod val="75000"/>
              </a:schemeClr>
            </a:solidFill>
            <a:ln>
              <a:solidFill>
                <a:schemeClr val="accent3">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72" name="Rectangle 71"/>
            <p:cNvSpPr/>
            <p:nvPr/>
          </p:nvSpPr>
          <p:spPr>
            <a:xfrm>
              <a:off x="10866566" y="2497360"/>
              <a:ext cx="457200" cy="64008"/>
            </a:xfrm>
            <a:prstGeom prst="rect">
              <a:avLst/>
            </a:prstGeom>
            <a:solidFill>
              <a:schemeClr val="accent4">
                <a:lumMod val="60000"/>
                <a:lumOff val="40000"/>
              </a:schemeClr>
            </a:solidFill>
            <a:ln>
              <a:solidFill>
                <a:schemeClr val="accent4">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73" name="Rectangle 72"/>
            <p:cNvSpPr/>
            <p:nvPr/>
          </p:nvSpPr>
          <p:spPr>
            <a:xfrm>
              <a:off x="5370104" y="2251187"/>
              <a:ext cx="228600" cy="64008"/>
            </a:xfrm>
            <a:prstGeom prst="rect">
              <a:avLst/>
            </a:prstGeom>
            <a:solidFill>
              <a:schemeClr val="accent3">
                <a:lumMod val="60000"/>
                <a:lumOff val="40000"/>
              </a:schemeClr>
            </a:solidFill>
            <a:ln>
              <a:solidFill>
                <a:schemeClr val="accent3">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74" name="Rectangle 73"/>
            <p:cNvSpPr/>
            <p:nvPr/>
          </p:nvSpPr>
          <p:spPr>
            <a:xfrm>
              <a:off x="4907706" y="2249433"/>
              <a:ext cx="457200" cy="64008"/>
            </a:xfrm>
            <a:prstGeom prst="rect">
              <a:avLst/>
            </a:prstGeom>
            <a:solidFill>
              <a:schemeClr val="accent2">
                <a:lumMod val="60000"/>
                <a:lumOff val="40000"/>
              </a:schemeClr>
            </a:solidFill>
            <a:ln>
              <a:solidFill>
                <a:schemeClr val="accent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75" name="Rectangle 74"/>
            <p:cNvSpPr/>
            <p:nvPr/>
          </p:nvSpPr>
          <p:spPr>
            <a:xfrm>
              <a:off x="6516682" y="2240544"/>
              <a:ext cx="3182112" cy="64008"/>
            </a:xfrm>
            <a:prstGeom prst="rec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76" name="Rectangle 75"/>
            <p:cNvSpPr/>
            <p:nvPr/>
          </p:nvSpPr>
          <p:spPr>
            <a:xfrm>
              <a:off x="6512822" y="2505243"/>
              <a:ext cx="3189060" cy="64008"/>
            </a:xfrm>
            <a:prstGeom prst="rec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77" name="TextBox 76"/>
            <p:cNvSpPr txBox="1"/>
            <p:nvPr/>
          </p:nvSpPr>
          <p:spPr>
            <a:xfrm>
              <a:off x="6331353" y="2275573"/>
              <a:ext cx="3958909" cy="307775"/>
            </a:xfrm>
            <a:prstGeom prst="rect">
              <a:avLst/>
            </a:prstGeom>
            <a:noFill/>
          </p:spPr>
          <p:txBody>
            <a:bodyPr wrap="square" rtlCol="0">
              <a:spAutoFit/>
            </a:bodyPr>
            <a:lstStyle/>
            <a:p>
              <a:pPr algn="ctr"/>
              <a:r>
                <a:rPr lang="en-US" sz="900" dirty="0"/>
                <a:t>Target Region</a:t>
              </a:r>
            </a:p>
          </p:txBody>
        </p:sp>
        <p:sp>
          <p:nvSpPr>
            <p:cNvPr id="78" name="Rectangle 77"/>
            <p:cNvSpPr/>
            <p:nvPr/>
          </p:nvSpPr>
          <p:spPr>
            <a:xfrm>
              <a:off x="5600726" y="2505788"/>
              <a:ext cx="457200" cy="64008"/>
            </a:xfrm>
            <a:prstGeom prst="rect">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79" name="Rectangle 78"/>
            <p:cNvSpPr/>
            <p:nvPr/>
          </p:nvSpPr>
          <p:spPr>
            <a:xfrm>
              <a:off x="10167436" y="2250430"/>
              <a:ext cx="457200" cy="64008"/>
            </a:xfrm>
            <a:prstGeom prst="rect">
              <a:avLst/>
            </a:prstGeom>
            <a:solidFill>
              <a:schemeClr val="accent6">
                <a:lumMod val="50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80" name="Rectangle 79"/>
            <p:cNvSpPr/>
            <p:nvPr/>
          </p:nvSpPr>
          <p:spPr>
            <a:xfrm>
              <a:off x="10166206" y="2505243"/>
              <a:ext cx="457200" cy="64008"/>
            </a:xfrm>
            <a:prstGeom prst="rect">
              <a:avLst/>
            </a:prstGeom>
            <a:solidFill>
              <a:schemeClr val="accent6">
                <a:lumMod val="75000"/>
              </a:schemeClr>
            </a:solidFill>
            <a:ln>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81" name="Rectangle 80"/>
            <p:cNvSpPr/>
            <p:nvPr/>
          </p:nvSpPr>
          <p:spPr>
            <a:xfrm>
              <a:off x="5600789" y="2249826"/>
              <a:ext cx="457200" cy="64008"/>
            </a:xfrm>
            <a:prstGeom prst="rect">
              <a:avLst/>
            </a:prstGeom>
            <a:solidFill>
              <a:schemeClr val="accent6">
                <a:lumMod val="60000"/>
                <a:lumOff val="40000"/>
              </a:schemeClr>
            </a:solidFill>
            <a:ln>
              <a:solidFill>
                <a:schemeClr val="accent6">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82" name="Rectangle 81"/>
            <p:cNvSpPr/>
            <p:nvPr/>
          </p:nvSpPr>
          <p:spPr>
            <a:xfrm>
              <a:off x="6054751" y="2505243"/>
              <a:ext cx="457200" cy="64008"/>
            </a:xfrm>
            <a:prstGeom prst="rec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83" name="Rectangle 82"/>
            <p:cNvSpPr/>
            <p:nvPr/>
          </p:nvSpPr>
          <p:spPr>
            <a:xfrm>
              <a:off x="6057989" y="2249826"/>
              <a:ext cx="457200" cy="64008"/>
            </a:xfrm>
            <a:prstGeom prst="rec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84" name="Rectangle 83"/>
            <p:cNvSpPr/>
            <p:nvPr/>
          </p:nvSpPr>
          <p:spPr>
            <a:xfrm>
              <a:off x="9701882" y="2505243"/>
              <a:ext cx="457200" cy="64008"/>
            </a:xfrm>
            <a:prstGeom prst="rec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85" name="Rectangle 84"/>
            <p:cNvSpPr/>
            <p:nvPr/>
          </p:nvSpPr>
          <p:spPr>
            <a:xfrm>
              <a:off x="9703207" y="2249826"/>
              <a:ext cx="457200" cy="64008"/>
            </a:xfrm>
            <a:prstGeom prst="rect">
              <a:avLst/>
            </a:prstGeom>
            <a:solidFill>
              <a:schemeClr val="tx2">
                <a:lumMod val="50000"/>
              </a:schemeClr>
            </a:solidFill>
            <a:ln>
              <a:solidFill>
                <a:schemeClr val="tx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grpSp>
      <p:sp>
        <p:nvSpPr>
          <p:cNvPr id="86" name="Right Arrow 85"/>
          <p:cNvSpPr/>
          <p:nvPr/>
        </p:nvSpPr>
        <p:spPr>
          <a:xfrm>
            <a:off x="5622198" y="6070596"/>
            <a:ext cx="3595084" cy="90278"/>
          </a:xfrm>
          <a:prstGeom prst="rightArrow">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sp>
        <p:nvSpPr>
          <p:cNvPr id="87" name="TextBox 86"/>
          <p:cNvSpPr txBox="1"/>
          <p:nvPr/>
        </p:nvSpPr>
        <p:spPr>
          <a:xfrm>
            <a:off x="5682089" y="6111066"/>
            <a:ext cx="1567926" cy="230832"/>
          </a:xfrm>
          <a:prstGeom prst="rect">
            <a:avLst/>
          </a:prstGeom>
          <a:noFill/>
        </p:spPr>
        <p:txBody>
          <a:bodyPr wrap="square" rtlCol="0">
            <a:spAutoFit/>
          </a:bodyPr>
          <a:lstStyle/>
          <a:p>
            <a:pPr algn="ctr"/>
            <a:r>
              <a:rPr lang="en-US" sz="900" dirty="0"/>
              <a:t>Read 1</a:t>
            </a:r>
          </a:p>
        </p:txBody>
      </p:sp>
      <p:sp>
        <p:nvSpPr>
          <p:cNvPr id="88" name="Right Arrow 87"/>
          <p:cNvSpPr/>
          <p:nvPr/>
        </p:nvSpPr>
        <p:spPr>
          <a:xfrm rot="10800000">
            <a:off x="5098862" y="5621873"/>
            <a:ext cx="3597768" cy="89886"/>
          </a:xfrm>
          <a:prstGeom prst="rightArrow">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cxnSp>
        <p:nvCxnSpPr>
          <p:cNvPr id="89" name="Straight Arrow Connector 88"/>
          <p:cNvCxnSpPr/>
          <p:nvPr/>
        </p:nvCxnSpPr>
        <p:spPr>
          <a:xfrm>
            <a:off x="5622198" y="5351815"/>
            <a:ext cx="3078782" cy="0"/>
          </a:xfrm>
          <a:prstGeom prst="straightConnector1">
            <a:avLst/>
          </a:prstGeom>
          <a:ln w="38100">
            <a:solidFill>
              <a:srgbClr val="002755"/>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90" name="TextBox 89"/>
          <p:cNvSpPr txBox="1"/>
          <p:nvPr/>
        </p:nvSpPr>
        <p:spPr>
          <a:xfrm>
            <a:off x="6466052" y="5357515"/>
            <a:ext cx="1567926" cy="230832"/>
          </a:xfrm>
          <a:prstGeom prst="rect">
            <a:avLst/>
          </a:prstGeom>
          <a:noFill/>
        </p:spPr>
        <p:txBody>
          <a:bodyPr wrap="square" rtlCol="0">
            <a:spAutoFit/>
          </a:bodyPr>
          <a:lstStyle/>
          <a:p>
            <a:pPr algn="ctr"/>
            <a:r>
              <a:rPr lang="en-US" sz="900" dirty="0"/>
              <a:t>Insert size</a:t>
            </a:r>
          </a:p>
        </p:txBody>
      </p:sp>
      <p:sp>
        <p:nvSpPr>
          <p:cNvPr id="91" name="TextBox 90"/>
          <p:cNvSpPr txBox="1"/>
          <p:nvPr/>
        </p:nvSpPr>
        <p:spPr>
          <a:xfrm>
            <a:off x="7055417" y="5464374"/>
            <a:ext cx="1567926" cy="230832"/>
          </a:xfrm>
          <a:prstGeom prst="rect">
            <a:avLst/>
          </a:prstGeom>
          <a:noFill/>
        </p:spPr>
        <p:txBody>
          <a:bodyPr wrap="square" rtlCol="0">
            <a:spAutoFit/>
          </a:bodyPr>
          <a:lstStyle/>
          <a:p>
            <a:pPr algn="ctr"/>
            <a:r>
              <a:rPr lang="en-US" sz="900" dirty="0"/>
              <a:t>Read 2</a:t>
            </a:r>
          </a:p>
        </p:txBody>
      </p:sp>
      <p:cxnSp>
        <p:nvCxnSpPr>
          <p:cNvPr id="95" name="Straight Connector 94"/>
          <p:cNvCxnSpPr/>
          <p:nvPr/>
        </p:nvCxnSpPr>
        <p:spPr>
          <a:xfrm>
            <a:off x="5617389" y="3019430"/>
            <a:ext cx="1111978" cy="0"/>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p:nvCxnSpPr>
        <p:spPr>
          <a:xfrm>
            <a:off x="7545176" y="3019430"/>
            <a:ext cx="1111978" cy="0"/>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98" name="Straight Connector 97"/>
          <p:cNvCxnSpPr/>
          <p:nvPr/>
        </p:nvCxnSpPr>
        <p:spPr>
          <a:xfrm>
            <a:off x="5622199" y="4800605"/>
            <a:ext cx="3073439" cy="0"/>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101" name="Straight Connector 100"/>
          <p:cNvCxnSpPr/>
          <p:nvPr/>
        </p:nvCxnSpPr>
        <p:spPr>
          <a:xfrm>
            <a:off x="5624941" y="6419855"/>
            <a:ext cx="3073439"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102" name="TextBox 101"/>
          <p:cNvSpPr txBox="1"/>
          <p:nvPr/>
        </p:nvSpPr>
        <p:spPr>
          <a:xfrm>
            <a:off x="1407869" y="2061890"/>
            <a:ext cx="2939432" cy="707886"/>
          </a:xfrm>
          <a:prstGeom prst="rect">
            <a:avLst/>
          </a:prstGeom>
          <a:noFill/>
        </p:spPr>
        <p:txBody>
          <a:bodyPr wrap="square" rtlCol="0">
            <a:spAutoFit/>
          </a:bodyPr>
          <a:lstStyle/>
          <a:p>
            <a:r>
              <a:rPr lang="en-US" sz="2000" dirty="0"/>
              <a:t>Insert size &gt; length of the number of cycles</a:t>
            </a:r>
          </a:p>
        </p:txBody>
      </p:sp>
      <p:sp>
        <p:nvSpPr>
          <p:cNvPr id="103" name="TextBox 102"/>
          <p:cNvSpPr txBox="1"/>
          <p:nvPr/>
        </p:nvSpPr>
        <p:spPr>
          <a:xfrm>
            <a:off x="1407871" y="3560740"/>
            <a:ext cx="3224698" cy="707886"/>
          </a:xfrm>
          <a:prstGeom prst="rect">
            <a:avLst/>
          </a:prstGeom>
          <a:noFill/>
        </p:spPr>
        <p:txBody>
          <a:bodyPr wrap="square" rtlCol="0">
            <a:spAutoFit/>
          </a:bodyPr>
          <a:lstStyle/>
          <a:p>
            <a:r>
              <a:rPr lang="en-US" sz="2000" dirty="0"/>
              <a:t>Insert size &lt; length of the number of cycles (10bp min)</a:t>
            </a:r>
          </a:p>
        </p:txBody>
      </p:sp>
      <p:sp>
        <p:nvSpPr>
          <p:cNvPr id="104" name="TextBox 103"/>
          <p:cNvSpPr txBox="1"/>
          <p:nvPr/>
        </p:nvSpPr>
        <p:spPr>
          <a:xfrm>
            <a:off x="1407869" y="4921005"/>
            <a:ext cx="3152501" cy="707886"/>
          </a:xfrm>
          <a:prstGeom prst="rect">
            <a:avLst/>
          </a:prstGeom>
          <a:noFill/>
        </p:spPr>
        <p:txBody>
          <a:bodyPr wrap="square" rtlCol="0">
            <a:spAutoFit/>
          </a:bodyPr>
          <a:lstStyle/>
          <a:p>
            <a:r>
              <a:rPr lang="en-US" sz="2000" dirty="0"/>
              <a:t>Insert size &lt; length of the read length</a:t>
            </a:r>
          </a:p>
        </p:txBody>
      </p:sp>
      <p:sp>
        <p:nvSpPr>
          <p:cNvPr id="107" name="TextBox 106"/>
          <p:cNvSpPr txBox="1"/>
          <p:nvPr/>
        </p:nvSpPr>
        <p:spPr>
          <a:xfrm>
            <a:off x="8794022" y="2791719"/>
            <a:ext cx="2035988" cy="300082"/>
          </a:xfrm>
          <a:prstGeom prst="rect">
            <a:avLst/>
          </a:prstGeom>
          <a:noFill/>
        </p:spPr>
        <p:txBody>
          <a:bodyPr wrap="square" rtlCol="0">
            <a:spAutoFit/>
          </a:bodyPr>
          <a:lstStyle/>
          <a:p>
            <a:r>
              <a:rPr lang="en-US" sz="1350" dirty="0"/>
              <a:t>Product: Read Pair</a:t>
            </a:r>
          </a:p>
        </p:txBody>
      </p:sp>
      <p:sp>
        <p:nvSpPr>
          <p:cNvPr id="108" name="TextBox 107"/>
          <p:cNvSpPr txBox="1"/>
          <p:nvPr/>
        </p:nvSpPr>
        <p:spPr>
          <a:xfrm>
            <a:off x="8794022" y="4584250"/>
            <a:ext cx="2468710" cy="300082"/>
          </a:xfrm>
          <a:prstGeom prst="rect">
            <a:avLst/>
          </a:prstGeom>
          <a:noFill/>
        </p:spPr>
        <p:txBody>
          <a:bodyPr wrap="square" rtlCol="0">
            <a:spAutoFit/>
          </a:bodyPr>
          <a:lstStyle/>
          <a:p>
            <a:r>
              <a:rPr lang="en-US" sz="1350" dirty="0"/>
              <a:t>Product: Extended, Single</a:t>
            </a:r>
          </a:p>
        </p:txBody>
      </p:sp>
      <p:sp>
        <p:nvSpPr>
          <p:cNvPr id="109" name="TextBox 108"/>
          <p:cNvSpPr txBox="1"/>
          <p:nvPr/>
        </p:nvSpPr>
        <p:spPr>
          <a:xfrm>
            <a:off x="8767293" y="6166906"/>
            <a:ext cx="3610561" cy="300082"/>
          </a:xfrm>
          <a:prstGeom prst="rect">
            <a:avLst/>
          </a:prstGeom>
          <a:noFill/>
        </p:spPr>
        <p:txBody>
          <a:bodyPr wrap="square" rtlCol="0">
            <a:spAutoFit/>
          </a:bodyPr>
          <a:lstStyle/>
          <a:p>
            <a:r>
              <a:rPr lang="en-US" sz="1350" dirty="0"/>
              <a:t>Product: Adapter Trimmed, Single</a:t>
            </a:r>
          </a:p>
        </p:txBody>
      </p:sp>
      <p:sp>
        <p:nvSpPr>
          <p:cNvPr id="16" name="TextBox 15"/>
          <p:cNvSpPr txBox="1"/>
          <p:nvPr/>
        </p:nvSpPr>
        <p:spPr>
          <a:xfrm>
            <a:off x="838200" y="6419855"/>
            <a:ext cx="3686672" cy="369332"/>
          </a:xfrm>
          <a:prstGeom prst="rect">
            <a:avLst/>
          </a:prstGeom>
          <a:noFill/>
        </p:spPr>
        <p:txBody>
          <a:bodyPr wrap="square" rtlCol="0">
            <a:spAutoFit/>
          </a:bodyPr>
          <a:lstStyle/>
          <a:p>
            <a:r>
              <a:rPr lang="en-US" dirty="0"/>
              <a:t>https://</a:t>
            </a:r>
            <a:r>
              <a:rPr lang="en-US" dirty="0" err="1"/>
              <a:t>github.com</a:t>
            </a:r>
            <a:r>
              <a:rPr lang="en-US" dirty="0"/>
              <a:t>/</a:t>
            </a:r>
            <a:r>
              <a:rPr lang="en-US" dirty="0" err="1"/>
              <a:t>dstreett</a:t>
            </a:r>
            <a:r>
              <a:rPr lang="en-US" dirty="0"/>
              <a:t>/FLASH2</a:t>
            </a:r>
          </a:p>
        </p:txBody>
      </p:sp>
    </p:spTree>
    <p:extLst>
      <p:ext uri="{BB962C8B-B14F-4D97-AF65-F5344CB8AC3E}">
        <p14:creationId xmlns:p14="http://schemas.microsoft.com/office/powerpoint/2010/main" val="207941012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Quality Trimming - Sickle</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30701" y="1690688"/>
            <a:ext cx="9923099" cy="4068626"/>
          </a:xfrm>
          <a:prstGeom prst="rect">
            <a:avLst/>
          </a:prstGeom>
        </p:spPr>
      </p:pic>
      <p:sp>
        <p:nvSpPr>
          <p:cNvPr id="5" name="TextBox 4"/>
          <p:cNvSpPr txBox="1"/>
          <p:nvPr/>
        </p:nvSpPr>
        <p:spPr>
          <a:xfrm>
            <a:off x="2281725" y="6122504"/>
            <a:ext cx="8221049" cy="461665"/>
          </a:xfrm>
          <a:prstGeom prst="rect">
            <a:avLst/>
          </a:prstGeom>
          <a:noFill/>
        </p:spPr>
        <p:txBody>
          <a:bodyPr wrap="square" rtlCol="0">
            <a:spAutoFit/>
          </a:bodyPr>
          <a:lstStyle/>
          <a:p>
            <a:pPr algn="ctr"/>
            <a:r>
              <a:rPr lang="en-US" sz="2400" dirty="0"/>
              <a:t>Remove </a:t>
            </a:r>
            <a:r>
              <a:rPr lang="en-US" sz="2400"/>
              <a:t>“poor” quality sequence from both the 5’ and 3’ ends</a:t>
            </a:r>
          </a:p>
        </p:txBody>
      </p:sp>
    </p:spTree>
    <p:extLst>
      <p:ext uri="{BB962C8B-B14F-4D97-AF65-F5344CB8AC3E}">
        <p14:creationId xmlns:p14="http://schemas.microsoft.com/office/powerpoint/2010/main" val="49703236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QA/QC</a:t>
            </a:r>
          </a:p>
        </p:txBody>
      </p:sp>
      <p:sp>
        <p:nvSpPr>
          <p:cNvPr id="2" name="Content Placeholder 1"/>
          <p:cNvSpPr>
            <a:spLocks noGrp="1"/>
          </p:cNvSpPr>
          <p:nvPr>
            <p:ph idx="1"/>
          </p:nvPr>
        </p:nvSpPr>
        <p:spPr/>
        <p:txBody>
          <a:bodyPr>
            <a:normAutofit fontScale="92500"/>
          </a:bodyPr>
          <a:lstStyle/>
          <a:p>
            <a:r>
              <a:rPr lang="en-US" dirty="0"/>
              <a:t>Beyond generating ‘better’ data for downstream analysis, cleaning statistics also give you an idea as to the quality of the sample, library generation, and sequencing quality used to generate the data. </a:t>
            </a:r>
          </a:p>
          <a:p>
            <a:r>
              <a:rPr lang="en-US" dirty="0"/>
              <a:t>This can help inform you of what you might do in the future. </a:t>
            </a:r>
          </a:p>
          <a:p>
            <a:r>
              <a:rPr lang="en-US" dirty="0"/>
              <a:t>I’ve found it best to perform QA/QC on both the run as a whole (poor samples can affect other samples) and on the samples themselves as they compare to other samples 	</a:t>
            </a:r>
            <a:r>
              <a:rPr lang="en-US" dirty="0">
                <a:solidFill>
                  <a:srgbClr val="FF0000"/>
                </a:solidFill>
              </a:rPr>
              <a:t>	(REMEMBER, BE CONSISTANT)</a:t>
            </a:r>
            <a:r>
              <a:rPr lang="en-US" dirty="0"/>
              <a:t>. </a:t>
            </a:r>
          </a:p>
          <a:p>
            <a:pPr lvl="1"/>
            <a:r>
              <a:rPr lang="en-US" dirty="0"/>
              <a:t>Reports such as </a:t>
            </a:r>
            <a:r>
              <a:rPr lang="en-US" dirty="0" err="1"/>
              <a:t>Basespace</a:t>
            </a:r>
            <a:r>
              <a:rPr lang="en-US" dirty="0"/>
              <a:t> for </a:t>
            </a:r>
            <a:r>
              <a:rPr lang="en-US" dirty="0" err="1"/>
              <a:t>Illumina</a:t>
            </a:r>
            <a:r>
              <a:rPr lang="en-US" dirty="0"/>
              <a:t>, are great ways to evaluate the runs as a whole.</a:t>
            </a:r>
          </a:p>
          <a:p>
            <a:pPr lvl="1"/>
            <a:r>
              <a:rPr lang="en-US" dirty="0"/>
              <a:t>PCA/MDS plots of the preprocessing summary are a great way to look for technical bias across your experiment</a:t>
            </a:r>
          </a:p>
        </p:txBody>
      </p:sp>
    </p:spTree>
    <p:extLst>
      <p:ext uri="{BB962C8B-B14F-4D97-AF65-F5344CB8AC3E}">
        <p14:creationId xmlns:p14="http://schemas.microsoft.com/office/powerpoint/2010/main" val="205912260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3833191" cy="3491258"/>
          </a:xfrm>
        </p:spPr>
        <p:txBody>
          <a:bodyPr/>
          <a:lstStyle/>
          <a:p>
            <a:r>
              <a:rPr lang="en-US" dirty="0"/>
              <a:t>Comparing</a:t>
            </a:r>
            <a:br>
              <a:rPr lang="en-US" dirty="0"/>
            </a:br>
            <a:r>
              <a:rPr lang="en-US" dirty="0"/>
              <a:t>Mapping </a:t>
            </a:r>
            <a:br>
              <a:rPr lang="en-US" dirty="0"/>
            </a:br>
            <a:r>
              <a:rPr lang="en-US" dirty="0"/>
              <a:t>Raw vs Preprocessed</a:t>
            </a:r>
            <a:br>
              <a:rPr lang="en-US" dirty="0"/>
            </a:br>
            <a:r>
              <a:rPr lang="en-US" dirty="0"/>
              <a:t>with star</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900613" y="-32474"/>
            <a:ext cx="6890473" cy="6890473"/>
          </a:xfr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200" y="3856384"/>
            <a:ext cx="1930400" cy="876300"/>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0900" y="5422347"/>
            <a:ext cx="1917700" cy="850900"/>
          </a:xfrm>
          <a:prstGeom prst="rect">
            <a:avLst/>
          </a:prstGeom>
        </p:spPr>
      </p:pic>
    </p:spTree>
    <p:extLst>
      <p:ext uri="{BB962C8B-B14F-4D97-AF65-F5344CB8AC3E}">
        <p14:creationId xmlns:p14="http://schemas.microsoft.com/office/powerpoint/2010/main" val="97456679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Sequence Read Mapping</a:t>
            </a:r>
          </a:p>
        </p:txBody>
      </p:sp>
      <p:sp>
        <p:nvSpPr>
          <p:cNvPr id="3" name="Text Placeholder 2"/>
          <p:cNvSpPr>
            <a:spLocks noGrp="1"/>
          </p:cNvSpPr>
          <p:nvPr>
            <p:ph type="body" idx="1"/>
          </p:nvPr>
        </p:nvSpPr>
        <p:spPr/>
        <p:txBody>
          <a:bodyPr/>
          <a:lstStyle/>
          <a:p>
            <a:r>
              <a:rPr lang="en-US" dirty="0"/>
              <a:t>So you want to do a:</a:t>
            </a:r>
          </a:p>
          <a:p>
            <a:r>
              <a:rPr lang="en-US" dirty="0" err="1"/>
              <a:t>RNASeq</a:t>
            </a:r>
            <a:r>
              <a:rPr lang="en-US" dirty="0"/>
              <a:t> Experiment </a:t>
            </a:r>
            <a:r>
              <a:rPr lang="mr-IN" dirty="0"/>
              <a:t>–</a:t>
            </a:r>
            <a:r>
              <a:rPr lang="en-US" dirty="0"/>
              <a:t> Differential Expression Analysis</a:t>
            </a:r>
          </a:p>
          <a:p>
            <a:endParaRPr lang="en-US" dirty="0"/>
          </a:p>
        </p:txBody>
      </p:sp>
    </p:spTree>
    <p:extLst>
      <p:ext uri="{BB962C8B-B14F-4D97-AF65-F5344CB8AC3E}">
        <p14:creationId xmlns:p14="http://schemas.microsoft.com/office/powerpoint/2010/main" val="138426851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Mapping vs Assembly</a:t>
            </a:r>
          </a:p>
        </p:txBody>
      </p:sp>
      <p:sp>
        <p:nvSpPr>
          <p:cNvPr id="2" name="Content Placeholder 1"/>
          <p:cNvSpPr>
            <a:spLocks noGrp="1"/>
          </p:cNvSpPr>
          <p:nvPr>
            <p:ph idx="1"/>
          </p:nvPr>
        </p:nvSpPr>
        <p:spPr>
          <a:xfrm>
            <a:off x="1035424" y="1719071"/>
            <a:ext cx="10098741" cy="5031982"/>
          </a:xfrm>
        </p:spPr>
        <p:txBody>
          <a:bodyPr>
            <a:normAutofit fontScale="92500"/>
          </a:bodyPr>
          <a:lstStyle/>
          <a:p>
            <a:r>
              <a:rPr lang="en-US" dirty="0"/>
              <a:t>Given sequence data, </a:t>
            </a:r>
          </a:p>
          <a:p>
            <a:pPr lvl="1"/>
            <a:r>
              <a:rPr lang="en-US" dirty="0"/>
              <a:t>Assembly seeks to put together the puzzle without knowing what the picture is </a:t>
            </a:r>
          </a:p>
          <a:p>
            <a:pPr lvl="1"/>
            <a:r>
              <a:rPr lang="en-US" dirty="0"/>
              <a:t>Mapping tries to put together the puzzle pieces directly onto an image of the picture </a:t>
            </a:r>
          </a:p>
          <a:p>
            <a:r>
              <a:rPr lang="en-US" dirty="0"/>
              <a:t>In mapping the question is more, given a small chunk of sequence, where in the genome did this piece most likely come from. </a:t>
            </a:r>
          </a:p>
          <a:p>
            <a:r>
              <a:rPr lang="en-US" dirty="0"/>
              <a:t>The goal then is to find the match(</a:t>
            </a:r>
            <a:r>
              <a:rPr lang="en-US" dirty="0" err="1"/>
              <a:t>es</a:t>
            </a:r>
            <a:r>
              <a:rPr lang="en-US" dirty="0"/>
              <a:t>) with either the “best” edit distance (smallest), or all matches with edit distance less than max edit dist. Main issues are: </a:t>
            </a:r>
          </a:p>
          <a:p>
            <a:pPr lvl="1"/>
            <a:r>
              <a:rPr lang="en-US" dirty="0"/>
              <a:t>Large search space</a:t>
            </a:r>
          </a:p>
          <a:p>
            <a:pPr lvl="1"/>
            <a:r>
              <a:rPr lang="en-US" dirty="0"/>
              <a:t>Regions of similarity (aka repeats)</a:t>
            </a:r>
          </a:p>
          <a:p>
            <a:pPr lvl="1"/>
            <a:r>
              <a:rPr lang="en-US" dirty="0"/>
              <a:t>Gaps (INDELS)</a:t>
            </a:r>
          </a:p>
          <a:p>
            <a:pPr lvl="1"/>
            <a:r>
              <a:rPr lang="en-US" dirty="0"/>
              <a:t>Complexity (RNA, transcripts) </a:t>
            </a:r>
          </a:p>
        </p:txBody>
      </p:sp>
    </p:spTree>
    <p:extLst>
      <p:ext uri="{BB962C8B-B14F-4D97-AF65-F5344CB8AC3E}">
        <p14:creationId xmlns:p14="http://schemas.microsoft.com/office/powerpoint/2010/main" val="97833949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Mapping vs Assembly: Example</a:t>
            </a:r>
          </a:p>
        </p:txBody>
      </p:sp>
      <p:pic>
        <p:nvPicPr>
          <p:cNvPr id="4" name="Content Placeholder 3" descr="Differences.p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05439" y="1825625"/>
            <a:ext cx="7781121" cy="4351338"/>
          </a:xfrm>
        </p:spPr>
      </p:pic>
    </p:spTree>
    <p:extLst>
      <p:ext uri="{BB962C8B-B14F-4D97-AF65-F5344CB8AC3E}">
        <p14:creationId xmlns:p14="http://schemas.microsoft.com/office/powerpoint/2010/main" val="181710784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Consideration</a:t>
            </a:r>
          </a:p>
        </p:txBody>
      </p:sp>
      <p:sp>
        <p:nvSpPr>
          <p:cNvPr id="2" name="Content Placeholder 1"/>
          <p:cNvSpPr>
            <a:spLocks noGrp="1"/>
          </p:cNvSpPr>
          <p:nvPr>
            <p:ph idx="1"/>
          </p:nvPr>
        </p:nvSpPr>
        <p:spPr/>
        <p:txBody>
          <a:bodyPr>
            <a:normAutofit fontScale="92500" lnSpcReduction="10000"/>
          </a:bodyPr>
          <a:lstStyle/>
          <a:p>
            <a:r>
              <a:rPr lang="en-US" dirty="0"/>
              <a:t>Placing reads in regions that do not exist in the reference genome (reads extend off the end) [ mitochondrial, plasmids, structural variants, etc.]. </a:t>
            </a:r>
          </a:p>
          <a:p>
            <a:r>
              <a:rPr lang="en-US" dirty="0"/>
              <a:t>Sequencing errors and variations: alignment between read and true source in genome may have more differences than alignment with some other copy of repeat. </a:t>
            </a:r>
          </a:p>
          <a:p>
            <a:r>
              <a:rPr lang="en-US" dirty="0"/>
              <a:t>What if the closest fully sequenced genome is too divergent? (3% is a common alignment capability) </a:t>
            </a:r>
          </a:p>
          <a:p>
            <a:r>
              <a:rPr lang="en-US" dirty="0"/>
              <a:t>Placing reads in repetitive regions: Some algorithms only return 1 mapping; If multiple: map quality = 0 </a:t>
            </a:r>
          </a:p>
          <a:p>
            <a:r>
              <a:rPr lang="en-US" dirty="0"/>
              <a:t>Algorithms that use paired-end information =&gt; might prefer correct distance over correct alignment. </a:t>
            </a:r>
          </a:p>
          <a:p>
            <a:endParaRPr lang="en-US" dirty="0"/>
          </a:p>
        </p:txBody>
      </p:sp>
    </p:spTree>
    <p:extLst>
      <p:ext uri="{BB962C8B-B14F-4D97-AF65-F5344CB8AC3E}">
        <p14:creationId xmlns:p14="http://schemas.microsoft.com/office/powerpoint/2010/main" val="88272916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Intron/exon junctions</a:t>
            </a:r>
          </a:p>
        </p:txBody>
      </p:sp>
      <p:sp>
        <p:nvSpPr>
          <p:cNvPr id="2" name="Content Placeholder 1"/>
          <p:cNvSpPr>
            <a:spLocks noGrp="1"/>
          </p:cNvSpPr>
          <p:nvPr>
            <p:ph idx="1"/>
          </p:nvPr>
        </p:nvSpPr>
        <p:spPr/>
        <p:txBody>
          <a:bodyPr/>
          <a:lstStyle/>
          <a:p>
            <a:r>
              <a:rPr lang="en-US" dirty="0"/>
              <a:t>In RNA-</a:t>
            </a:r>
            <a:r>
              <a:rPr lang="en-US" dirty="0" err="1"/>
              <a:t>seq</a:t>
            </a:r>
            <a:r>
              <a:rPr lang="en-US" dirty="0"/>
              <a:t> data, you must also consider effect of splice junctions, reads may span an intron </a:t>
            </a:r>
          </a:p>
        </p:txBody>
      </p:sp>
      <p:pic>
        <p:nvPicPr>
          <p:cNvPr id="4" name="Picture 3" descr="junctions.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11158" y="3238531"/>
            <a:ext cx="8780617" cy="2887942"/>
          </a:xfrm>
          <a:prstGeom prst="rect">
            <a:avLst/>
          </a:prstGeom>
        </p:spPr>
      </p:pic>
    </p:spTree>
    <p:extLst>
      <p:ext uri="{BB962C8B-B14F-4D97-AF65-F5344CB8AC3E}">
        <p14:creationId xmlns:p14="http://schemas.microsoft.com/office/powerpoint/2010/main" val="104772013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Some Aligners</a:t>
            </a:r>
          </a:p>
        </p:txBody>
      </p:sp>
      <p:sp>
        <p:nvSpPr>
          <p:cNvPr id="2" name="Content Placeholder 1"/>
          <p:cNvSpPr>
            <a:spLocks noGrp="1"/>
          </p:cNvSpPr>
          <p:nvPr>
            <p:ph idx="1"/>
          </p:nvPr>
        </p:nvSpPr>
        <p:spPr/>
        <p:txBody>
          <a:bodyPr>
            <a:normAutofit fontScale="92500" lnSpcReduction="10000"/>
          </a:bodyPr>
          <a:lstStyle/>
          <a:p>
            <a:r>
              <a:rPr lang="en-US" dirty="0"/>
              <a:t>Spliced Aligners </a:t>
            </a:r>
          </a:p>
          <a:p>
            <a:pPr lvl="1"/>
            <a:r>
              <a:rPr lang="en-US" dirty="0">
                <a:solidFill>
                  <a:srgbClr val="FF0000"/>
                </a:solidFill>
              </a:rPr>
              <a:t>STAR</a:t>
            </a:r>
            <a:r>
              <a:rPr lang="en-US" dirty="0"/>
              <a:t> </a:t>
            </a:r>
          </a:p>
          <a:p>
            <a:pPr lvl="1"/>
            <a:r>
              <a:rPr lang="en-US" dirty="0"/>
              <a:t>HiSAT2 (formerly </a:t>
            </a:r>
            <a:r>
              <a:rPr lang="en-US" dirty="0" err="1"/>
              <a:t>Tophat</a:t>
            </a:r>
            <a:r>
              <a:rPr lang="en-US" dirty="0"/>
              <a:t> [Bowtie2]) </a:t>
            </a:r>
          </a:p>
          <a:p>
            <a:pPr lvl="1"/>
            <a:r>
              <a:rPr lang="en-US" dirty="0"/>
              <a:t>GMAP - GSNAP </a:t>
            </a:r>
          </a:p>
          <a:p>
            <a:pPr lvl="1"/>
            <a:r>
              <a:rPr lang="en-US" dirty="0" err="1"/>
              <a:t>SOAPsplice</a:t>
            </a:r>
            <a:endParaRPr lang="en-US" dirty="0"/>
          </a:p>
          <a:p>
            <a:pPr lvl="1"/>
            <a:r>
              <a:rPr lang="en-US" dirty="0" err="1"/>
              <a:t>MapSplice</a:t>
            </a:r>
            <a:endParaRPr lang="en-US" dirty="0"/>
          </a:p>
          <a:p>
            <a:r>
              <a:rPr lang="en-US" dirty="0"/>
              <a:t>Aligners that can ’clip’ </a:t>
            </a:r>
          </a:p>
          <a:p>
            <a:pPr lvl="1"/>
            <a:r>
              <a:rPr lang="en-US" dirty="0">
                <a:solidFill>
                  <a:srgbClr val="FF0000"/>
                </a:solidFill>
              </a:rPr>
              <a:t>bwa-mem </a:t>
            </a:r>
          </a:p>
          <a:p>
            <a:pPr lvl="1"/>
            <a:r>
              <a:rPr lang="en-US" dirty="0"/>
              <a:t>Bowtie2 in local mode</a:t>
            </a:r>
          </a:p>
          <a:p>
            <a:endParaRPr lang="en-US" dirty="0"/>
          </a:p>
          <a:p>
            <a:pPr marL="0" indent="0">
              <a:buNone/>
            </a:pPr>
            <a:r>
              <a:rPr lang="en-US" dirty="0">
                <a:hlinkClick r:id="rId2"/>
              </a:rPr>
              <a:t>https://en.wikipedia.org/wiki/List_of_sequence_alignment_software</a:t>
            </a:r>
            <a:endParaRPr lang="en-US" dirty="0"/>
          </a:p>
        </p:txBody>
      </p:sp>
    </p:spTree>
    <p:extLst>
      <p:ext uri="{BB962C8B-B14F-4D97-AF65-F5344CB8AC3E}">
        <p14:creationId xmlns:p14="http://schemas.microsoft.com/office/powerpoint/2010/main" val="18138199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400" dirty="0"/>
              <a:t>The </a:t>
            </a:r>
            <a:r>
              <a:rPr lang="en-US" sz="2400" b="1" dirty="0"/>
              <a:t>mission</a:t>
            </a:r>
            <a:r>
              <a:rPr lang="en-US" sz="2400" dirty="0"/>
              <a:t> of the Bioinformatics Core facility is to facilitate outstanding omics- scale research through these activities:</a:t>
            </a:r>
          </a:p>
        </p:txBody>
      </p:sp>
      <p:grpSp>
        <p:nvGrpSpPr>
          <p:cNvPr id="4" name="Group 3"/>
          <p:cNvGrpSpPr/>
          <p:nvPr/>
        </p:nvGrpSpPr>
        <p:grpSpPr>
          <a:xfrm>
            <a:off x="15242336" y="22213134"/>
            <a:ext cx="5701076" cy="2639303"/>
            <a:chOff x="35811593" y="7228114"/>
            <a:chExt cx="7600636" cy="3518702"/>
          </a:xfrm>
        </p:grpSpPr>
        <p:grpSp>
          <p:nvGrpSpPr>
            <p:cNvPr id="5" name="Group 4"/>
            <p:cNvGrpSpPr/>
            <p:nvPr/>
          </p:nvGrpSpPr>
          <p:grpSpPr>
            <a:xfrm>
              <a:off x="35843077" y="7228114"/>
              <a:ext cx="7569152" cy="458112"/>
              <a:chOff x="35843077" y="7228114"/>
              <a:chExt cx="6315322" cy="458112"/>
            </a:xfrm>
          </p:grpSpPr>
          <p:sp>
            <p:nvSpPr>
              <p:cNvPr id="8" name="TextBox 7"/>
              <p:cNvSpPr txBox="1"/>
              <p:nvPr/>
            </p:nvSpPr>
            <p:spPr>
              <a:xfrm>
                <a:off x="35843077" y="7228114"/>
                <a:ext cx="6315322" cy="458112"/>
              </a:xfrm>
              <a:prstGeom prst="rect">
                <a:avLst/>
              </a:prstGeom>
              <a:noFill/>
              <a:ln>
                <a:solidFill>
                  <a:srgbClr val="002755"/>
                </a:solidFill>
              </a:ln>
            </p:spPr>
            <p:txBody>
              <a:bodyPr wrap="square" rtlCol="0">
                <a:spAutoFit/>
              </a:bodyPr>
              <a:lstStyle/>
              <a:p>
                <a:endParaRPr lang="en-US" sz="1633" dirty="0"/>
              </a:p>
            </p:txBody>
          </p:sp>
          <p:sp>
            <p:nvSpPr>
              <p:cNvPr id="9" name="TextBox 8"/>
              <p:cNvSpPr txBox="1"/>
              <p:nvPr/>
            </p:nvSpPr>
            <p:spPr>
              <a:xfrm>
                <a:off x="35886620" y="7228114"/>
                <a:ext cx="6262868" cy="458112"/>
              </a:xfrm>
              <a:prstGeom prst="rect">
                <a:avLst/>
              </a:prstGeom>
              <a:solidFill>
                <a:srgbClr val="002755"/>
              </a:solidFill>
            </p:spPr>
            <p:txBody>
              <a:bodyPr wrap="square" rtlCol="0">
                <a:spAutoFit/>
              </a:bodyPr>
              <a:lstStyle/>
              <a:p>
                <a:endParaRPr lang="en-US" sz="1633" dirty="0"/>
              </a:p>
            </p:txBody>
          </p:sp>
        </p:grpSp>
        <p:sp>
          <p:nvSpPr>
            <p:cNvPr id="6" name="TextBox 5"/>
            <p:cNvSpPr txBox="1"/>
            <p:nvPr/>
          </p:nvSpPr>
          <p:spPr>
            <a:xfrm>
              <a:off x="35811593" y="7375757"/>
              <a:ext cx="7589957" cy="1046501"/>
            </a:xfrm>
            <a:prstGeom prst="rect">
              <a:avLst/>
            </a:prstGeom>
            <a:noFill/>
          </p:spPr>
          <p:txBody>
            <a:bodyPr wrap="square" rtlCol="0">
              <a:spAutoFit/>
            </a:bodyPr>
            <a:lstStyle/>
            <a:p>
              <a:pPr algn="ctr"/>
              <a:r>
                <a:rPr lang="en-US" sz="4501" dirty="0">
                  <a:solidFill>
                    <a:schemeClr val="bg1"/>
                  </a:solidFill>
                </a:rPr>
                <a:t>Data Analysis</a:t>
              </a:r>
            </a:p>
          </p:txBody>
        </p:sp>
        <p:sp>
          <p:nvSpPr>
            <p:cNvPr id="7" name="TextBox 6"/>
            <p:cNvSpPr txBox="1"/>
            <p:nvPr/>
          </p:nvSpPr>
          <p:spPr>
            <a:xfrm>
              <a:off x="36060246" y="8961899"/>
              <a:ext cx="7210673" cy="1784917"/>
            </a:xfrm>
            <a:prstGeom prst="rect">
              <a:avLst/>
            </a:prstGeom>
            <a:noFill/>
          </p:spPr>
          <p:txBody>
            <a:bodyPr wrap="square" rtlCol="0">
              <a:spAutoFit/>
            </a:bodyPr>
            <a:lstStyle/>
            <a:p>
              <a:pPr algn="ctr"/>
              <a:r>
                <a:rPr lang="en-US" sz="2700" b="1" dirty="0">
                  <a:hlinkClick r:id="rId2"/>
                </a:rPr>
                <a:t>Intelligently analyzing data</a:t>
              </a:r>
              <a:r>
                <a:rPr lang="en-US" sz="2700" dirty="0"/>
                <a:t> from genomics, and other projects, to help drive research forward</a:t>
              </a:r>
            </a:p>
          </p:txBody>
        </p:sp>
      </p:grpSp>
      <p:grpSp>
        <p:nvGrpSpPr>
          <p:cNvPr id="10" name="Group 9"/>
          <p:cNvGrpSpPr/>
          <p:nvPr/>
        </p:nvGrpSpPr>
        <p:grpSpPr>
          <a:xfrm>
            <a:off x="22253294" y="22213134"/>
            <a:ext cx="5721073" cy="2622204"/>
            <a:chOff x="35837121" y="13317819"/>
            <a:chExt cx="7627296" cy="3495905"/>
          </a:xfrm>
        </p:grpSpPr>
        <p:grpSp>
          <p:nvGrpSpPr>
            <p:cNvPr id="11" name="Group 10"/>
            <p:cNvGrpSpPr/>
            <p:nvPr/>
          </p:nvGrpSpPr>
          <p:grpSpPr>
            <a:xfrm>
              <a:off x="35895265" y="13317819"/>
              <a:ext cx="7569152" cy="458112"/>
              <a:chOff x="35843077" y="7228114"/>
              <a:chExt cx="6315322" cy="458112"/>
            </a:xfrm>
          </p:grpSpPr>
          <p:sp>
            <p:nvSpPr>
              <p:cNvPr id="14" name="TextBox 13"/>
              <p:cNvSpPr txBox="1"/>
              <p:nvPr/>
            </p:nvSpPr>
            <p:spPr>
              <a:xfrm>
                <a:off x="35843077" y="7228114"/>
                <a:ext cx="6315322" cy="458112"/>
              </a:xfrm>
              <a:prstGeom prst="rect">
                <a:avLst/>
              </a:prstGeom>
              <a:noFill/>
              <a:ln>
                <a:solidFill>
                  <a:srgbClr val="002755"/>
                </a:solidFill>
              </a:ln>
            </p:spPr>
            <p:txBody>
              <a:bodyPr wrap="square" rtlCol="0">
                <a:spAutoFit/>
              </a:bodyPr>
              <a:lstStyle/>
              <a:p>
                <a:endParaRPr lang="en-US" sz="1633" dirty="0"/>
              </a:p>
            </p:txBody>
          </p:sp>
          <p:sp>
            <p:nvSpPr>
              <p:cNvPr id="15" name="TextBox 14"/>
              <p:cNvSpPr txBox="1"/>
              <p:nvPr/>
            </p:nvSpPr>
            <p:spPr>
              <a:xfrm>
                <a:off x="35850289" y="7228114"/>
                <a:ext cx="6308110" cy="458112"/>
              </a:xfrm>
              <a:prstGeom prst="rect">
                <a:avLst/>
              </a:prstGeom>
              <a:solidFill>
                <a:srgbClr val="002755"/>
              </a:solidFill>
            </p:spPr>
            <p:txBody>
              <a:bodyPr wrap="square" rtlCol="0">
                <a:spAutoFit/>
              </a:bodyPr>
              <a:lstStyle/>
              <a:p>
                <a:endParaRPr lang="en-US" sz="1633" dirty="0"/>
              </a:p>
            </p:txBody>
          </p:sp>
        </p:grpSp>
        <p:sp>
          <p:nvSpPr>
            <p:cNvPr id="12" name="TextBox 11"/>
            <p:cNvSpPr txBox="1"/>
            <p:nvPr/>
          </p:nvSpPr>
          <p:spPr>
            <a:xfrm>
              <a:off x="35837121" y="13419587"/>
              <a:ext cx="7618648" cy="1046501"/>
            </a:xfrm>
            <a:prstGeom prst="rect">
              <a:avLst/>
            </a:prstGeom>
            <a:noFill/>
          </p:spPr>
          <p:txBody>
            <a:bodyPr wrap="square" rtlCol="0">
              <a:spAutoFit/>
            </a:bodyPr>
            <a:lstStyle/>
            <a:p>
              <a:pPr algn="ctr"/>
              <a:r>
                <a:rPr lang="en-US" sz="4501" dirty="0">
                  <a:solidFill>
                    <a:schemeClr val="bg1"/>
                  </a:solidFill>
                </a:rPr>
                <a:t>Research Computing</a:t>
              </a:r>
            </a:p>
          </p:txBody>
        </p:sp>
        <p:sp>
          <p:nvSpPr>
            <p:cNvPr id="13" name="TextBox 12"/>
            <p:cNvSpPr txBox="1"/>
            <p:nvPr/>
          </p:nvSpPr>
          <p:spPr>
            <a:xfrm>
              <a:off x="36104336" y="15028808"/>
              <a:ext cx="7210674" cy="1784916"/>
            </a:xfrm>
            <a:prstGeom prst="rect">
              <a:avLst/>
            </a:prstGeom>
            <a:noFill/>
          </p:spPr>
          <p:txBody>
            <a:bodyPr wrap="square" rtlCol="0">
              <a:spAutoFit/>
            </a:bodyPr>
            <a:lstStyle/>
            <a:p>
              <a:pPr algn="ctr"/>
              <a:r>
                <a:rPr lang="en-US" sz="2700" dirty="0"/>
                <a:t>Helping build </a:t>
              </a:r>
              <a:r>
                <a:rPr lang="en-US" sz="2700" b="1" dirty="0">
                  <a:hlinkClick r:id="rId3"/>
                </a:rPr>
                <a:t>high-performance software and hardware</a:t>
              </a:r>
              <a:r>
                <a:rPr lang="en-US" sz="2700" b="1" dirty="0"/>
                <a:t> </a:t>
              </a:r>
              <a:r>
                <a:rPr lang="en-US" sz="2700" dirty="0"/>
                <a:t>bioinformatics solutions</a:t>
              </a:r>
            </a:p>
          </p:txBody>
        </p:sp>
      </p:grpSp>
      <p:grpSp>
        <p:nvGrpSpPr>
          <p:cNvPr id="16" name="Group 15"/>
          <p:cNvGrpSpPr/>
          <p:nvPr/>
        </p:nvGrpSpPr>
        <p:grpSpPr>
          <a:xfrm>
            <a:off x="29227214" y="22213136"/>
            <a:ext cx="5735254" cy="2678500"/>
            <a:chOff x="36049537" y="18707397"/>
            <a:chExt cx="7646202" cy="3570958"/>
          </a:xfrm>
        </p:grpSpPr>
        <p:grpSp>
          <p:nvGrpSpPr>
            <p:cNvPr id="17" name="Group 16"/>
            <p:cNvGrpSpPr/>
            <p:nvPr/>
          </p:nvGrpSpPr>
          <p:grpSpPr>
            <a:xfrm>
              <a:off x="36049537" y="18707397"/>
              <a:ext cx="7631216" cy="458112"/>
              <a:chOff x="35791294" y="7228114"/>
              <a:chExt cx="6367105" cy="458112"/>
            </a:xfrm>
          </p:grpSpPr>
          <p:sp>
            <p:nvSpPr>
              <p:cNvPr id="20" name="TextBox 19"/>
              <p:cNvSpPr txBox="1"/>
              <p:nvPr/>
            </p:nvSpPr>
            <p:spPr>
              <a:xfrm>
                <a:off x="35843077" y="7228114"/>
                <a:ext cx="6315322" cy="458112"/>
              </a:xfrm>
              <a:prstGeom prst="rect">
                <a:avLst/>
              </a:prstGeom>
              <a:noFill/>
              <a:ln>
                <a:solidFill>
                  <a:srgbClr val="002755"/>
                </a:solidFill>
              </a:ln>
            </p:spPr>
            <p:txBody>
              <a:bodyPr wrap="square" rtlCol="0">
                <a:spAutoFit/>
              </a:bodyPr>
              <a:lstStyle/>
              <a:p>
                <a:endParaRPr lang="en-US" sz="1633" dirty="0"/>
              </a:p>
            </p:txBody>
          </p:sp>
          <p:sp>
            <p:nvSpPr>
              <p:cNvPr id="21" name="TextBox 20"/>
              <p:cNvSpPr txBox="1"/>
              <p:nvPr/>
            </p:nvSpPr>
            <p:spPr>
              <a:xfrm>
                <a:off x="35791294" y="7228114"/>
                <a:ext cx="6358194" cy="458112"/>
              </a:xfrm>
              <a:prstGeom prst="rect">
                <a:avLst/>
              </a:prstGeom>
              <a:solidFill>
                <a:srgbClr val="002755"/>
              </a:solidFill>
            </p:spPr>
            <p:txBody>
              <a:bodyPr wrap="square" rtlCol="0">
                <a:spAutoFit/>
              </a:bodyPr>
              <a:lstStyle/>
              <a:p>
                <a:endParaRPr lang="en-US" sz="1633" dirty="0"/>
              </a:p>
            </p:txBody>
          </p:sp>
        </p:grpSp>
        <p:sp>
          <p:nvSpPr>
            <p:cNvPr id="18" name="TextBox 17"/>
            <p:cNvSpPr txBox="1"/>
            <p:nvPr/>
          </p:nvSpPr>
          <p:spPr>
            <a:xfrm>
              <a:off x="36137266" y="18809165"/>
              <a:ext cx="7558473" cy="1046501"/>
            </a:xfrm>
            <a:prstGeom prst="rect">
              <a:avLst/>
            </a:prstGeom>
            <a:noFill/>
          </p:spPr>
          <p:txBody>
            <a:bodyPr wrap="square" rtlCol="0">
              <a:spAutoFit/>
            </a:bodyPr>
            <a:lstStyle/>
            <a:p>
              <a:pPr algn="ctr"/>
              <a:r>
                <a:rPr lang="en-US" sz="4501" dirty="0">
                  <a:solidFill>
                    <a:schemeClr val="bg1"/>
                  </a:solidFill>
                </a:rPr>
                <a:t>Training</a:t>
              </a:r>
            </a:p>
          </p:txBody>
        </p:sp>
        <p:sp>
          <p:nvSpPr>
            <p:cNvPr id="19" name="TextBox 18"/>
            <p:cNvSpPr txBox="1"/>
            <p:nvPr/>
          </p:nvSpPr>
          <p:spPr>
            <a:xfrm>
              <a:off x="36169648" y="20493439"/>
              <a:ext cx="7413338" cy="1784916"/>
            </a:xfrm>
            <a:prstGeom prst="rect">
              <a:avLst/>
            </a:prstGeom>
            <a:noFill/>
          </p:spPr>
          <p:txBody>
            <a:bodyPr wrap="square" rtlCol="0">
              <a:spAutoFit/>
            </a:bodyPr>
            <a:lstStyle/>
            <a:p>
              <a:pPr algn="ctr"/>
              <a:r>
                <a:rPr lang="en-US" sz="2700" dirty="0"/>
                <a:t>Providing </a:t>
              </a:r>
              <a:r>
                <a:rPr lang="en-US" sz="2700" b="1" dirty="0">
                  <a:hlinkClick r:id="rId4"/>
                </a:rPr>
                <a:t>acclaimed training workshops</a:t>
              </a:r>
              <a:r>
                <a:rPr lang="en-US" sz="2700" dirty="0"/>
                <a:t> that will equip people with in-demand bioinformatics skills</a:t>
              </a:r>
            </a:p>
          </p:txBody>
        </p:sp>
      </p:grpSp>
      <p:grpSp>
        <p:nvGrpSpPr>
          <p:cNvPr id="22" name="Group 21"/>
          <p:cNvGrpSpPr/>
          <p:nvPr/>
        </p:nvGrpSpPr>
        <p:grpSpPr>
          <a:xfrm>
            <a:off x="15356649" y="22327446"/>
            <a:ext cx="5701076" cy="2639303"/>
            <a:chOff x="35811593" y="7228114"/>
            <a:chExt cx="7600636" cy="3518702"/>
          </a:xfrm>
        </p:grpSpPr>
        <p:grpSp>
          <p:nvGrpSpPr>
            <p:cNvPr id="23" name="Group 22"/>
            <p:cNvGrpSpPr/>
            <p:nvPr/>
          </p:nvGrpSpPr>
          <p:grpSpPr>
            <a:xfrm>
              <a:off x="35843077" y="7228114"/>
              <a:ext cx="7569152" cy="458112"/>
              <a:chOff x="35843077" y="7228114"/>
              <a:chExt cx="6315322" cy="458112"/>
            </a:xfrm>
          </p:grpSpPr>
          <p:sp>
            <p:nvSpPr>
              <p:cNvPr id="26" name="TextBox 25"/>
              <p:cNvSpPr txBox="1"/>
              <p:nvPr/>
            </p:nvSpPr>
            <p:spPr>
              <a:xfrm>
                <a:off x="35843077" y="7228114"/>
                <a:ext cx="6315322" cy="458112"/>
              </a:xfrm>
              <a:prstGeom prst="rect">
                <a:avLst/>
              </a:prstGeom>
              <a:noFill/>
              <a:ln>
                <a:solidFill>
                  <a:srgbClr val="002755"/>
                </a:solidFill>
              </a:ln>
            </p:spPr>
            <p:txBody>
              <a:bodyPr wrap="square" rtlCol="0">
                <a:spAutoFit/>
              </a:bodyPr>
              <a:lstStyle/>
              <a:p>
                <a:endParaRPr lang="en-US" sz="1633" dirty="0"/>
              </a:p>
            </p:txBody>
          </p:sp>
          <p:sp>
            <p:nvSpPr>
              <p:cNvPr id="27" name="TextBox 26"/>
              <p:cNvSpPr txBox="1"/>
              <p:nvPr/>
            </p:nvSpPr>
            <p:spPr>
              <a:xfrm>
                <a:off x="35886620" y="7228114"/>
                <a:ext cx="6262868" cy="458112"/>
              </a:xfrm>
              <a:prstGeom prst="rect">
                <a:avLst/>
              </a:prstGeom>
              <a:solidFill>
                <a:srgbClr val="002755"/>
              </a:solidFill>
            </p:spPr>
            <p:txBody>
              <a:bodyPr wrap="square" rtlCol="0">
                <a:spAutoFit/>
              </a:bodyPr>
              <a:lstStyle/>
              <a:p>
                <a:endParaRPr lang="en-US" sz="1633" dirty="0"/>
              </a:p>
            </p:txBody>
          </p:sp>
        </p:grpSp>
        <p:sp>
          <p:nvSpPr>
            <p:cNvPr id="24" name="TextBox 23"/>
            <p:cNvSpPr txBox="1"/>
            <p:nvPr/>
          </p:nvSpPr>
          <p:spPr>
            <a:xfrm>
              <a:off x="35811593" y="7375757"/>
              <a:ext cx="7589957" cy="1046501"/>
            </a:xfrm>
            <a:prstGeom prst="rect">
              <a:avLst/>
            </a:prstGeom>
            <a:noFill/>
          </p:spPr>
          <p:txBody>
            <a:bodyPr wrap="square" rtlCol="0">
              <a:spAutoFit/>
            </a:bodyPr>
            <a:lstStyle/>
            <a:p>
              <a:pPr algn="ctr"/>
              <a:r>
                <a:rPr lang="en-US" sz="4501" dirty="0">
                  <a:solidFill>
                    <a:schemeClr val="bg1"/>
                  </a:solidFill>
                </a:rPr>
                <a:t>Data Analysis</a:t>
              </a:r>
            </a:p>
          </p:txBody>
        </p:sp>
        <p:sp>
          <p:nvSpPr>
            <p:cNvPr id="25" name="TextBox 24"/>
            <p:cNvSpPr txBox="1"/>
            <p:nvPr/>
          </p:nvSpPr>
          <p:spPr>
            <a:xfrm>
              <a:off x="36060246" y="8961899"/>
              <a:ext cx="7210673" cy="1784917"/>
            </a:xfrm>
            <a:prstGeom prst="rect">
              <a:avLst/>
            </a:prstGeom>
            <a:noFill/>
          </p:spPr>
          <p:txBody>
            <a:bodyPr wrap="square" rtlCol="0">
              <a:spAutoFit/>
            </a:bodyPr>
            <a:lstStyle/>
            <a:p>
              <a:pPr algn="ctr"/>
              <a:r>
                <a:rPr lang="en-US" sz="2700" b="1" dirty="0">
                  <a:hlinkClick r:id="rId2"/>
                </a:rPr>
                <a:t>Intelligently analyzing data</a:t>
              </a:r>
              <a:r>
                <a:rPr lang="en-US" sz="2700" dirty="0"/>
                <a:t> from genomics, and other projects, to help drive research forward</a:t>
              </a:r>
            </a:p>
          </p:txBody>
        </p:sp>
      </p:grpSp>
      <p:grpSp>
        <p:nvGrpSpPr>
          <p:cNvPr id="28" name="Group 27"/>
          <p:cNvGrpSpPr/>
          <p:nvPr/>
        </p:nvGrpSpPr>
        <p:grpSpPr>
          <a:xfrm>
            <a:off x="22367606" y="22327446"/>
            <a:ext cx="5721073" cy="2622204"/>
            <a:chOff x="35837121" y="13317819"/>
            <a:chExt cx="7627296" cy="3495905"/>
          </a:xfrm>
        </p:grpSpPr>
        <p:grpSp>
          <p:nvGrpSpPr>
            <p:cNvPr id="29" name="Group 28"/>
            <p:cNvGrpSpPr/>
            <p:nvPr/>
          </p:nvGrpSpPr>
          <p:grpSpPr>
            <a:xfrm>
              <a:off x="35895265" y="13317819"/>
              <a:ext cx="7569152" cy="458112"/>
              <a:chOff x="35843077" y="7228114"/>
              <a:chExt cx="6315322" cy="458112"/>
            </a:xfrm>
          </p:grpSpPr>
          <p:sp>
            <p:nvSpPr>
              <p:cNvPr id="32" name="TextBox 31"/>
              <p:cNvSpPr txBox="1"/>
              <p:nvPr/>
            </p:nvSpPr>
            <p:spPr>
              <a:xfrm>
                <a:off x="35843077" y="7228114"/>
                <a:ext cx="6315322" cy="458112"/>
              </a:xfrm>
              <a:prstGeom prst="rect">
                <a:avLst/>
              </a:prstGeom>
              <a:noFill/>
              <a:ln>
                <a:solidFill>
                  <a:srgbClr val="002755"/>
                </a:solidFill>
              </a:ln>
            </p:spPr>
            <p:txBody>
              <a:bodyPr wrap="square" rtlCol="0">
                <a:spAutoFit/>
              </a:bodyPr>
              <a:lstStyle/>
              <a:p>
                <a:endParaRPr lang="en-US" sz="1633" dirty="0"/>
              </a:p>
            </p:txBody>
          </p:sp>
          <p:sp>
            <p:nvSpPr>
              <p:cNvPr id="33" name="TextBox 32"/>
              <p:cNvSpPr txBox="1"/>
              <p:nvPr/>
            </p:nvSpPr>
            <p:spPr>
              <a:xfrm>
                <a:off x="35850289" y="7228114"/>
                <a:ext cx="6308110" cy="458112"/>
              </a:xfrm>
              <a:prstGeom prst="rect">
                <a:avLst/>
              </a:prstGeom>
              <a:solidFill>
                <a:srgbClr val="002755"/>
              </a:solidFill>
            </p:spPr>
            <p:txBody>
              <a:bodyPr wrap="square" rtlCol="0">
                <a:spAutoFit/>
              </a:bodyPr>
              <a:lstStyle/>
              <a:p>
                <a:endParaRPr lang="en-US" sz="1633" dirty="0"/>
              </a:p>
            </p:txBody>
          </p:sp>
        </p:grpSp>
        <p:sp>
          <p:nvSpPr>
            <p:cNvPr id="30" name="TextBox 29"/>
            <p:cNvSpPr txBox="1"/>
            <p:nvPr/>
          </p:nvSpPr>
          <p:spPr>
            <a:xfrm>
              <a:off x="35837121" y="13419587"/>
              <a:ext cx="7618648" cy="1046501"/>
            </a:xfrm>
            <a:prstGeom prst="rect">
              <a:avLst/>
            </a:prstGeom>
            <a:noFill/>
          </p:spPr>
          <p:txBody>
            <a:bodyPr wrap="square" rtlCol="0">
              <a:spAutoFit/>
            </a:bodyPr>
            <a:lstStyle/>
            <a:p>
              <a:pPr algn="ctr"/>
              <a:r>
                <a:rPr lang="en-US" sz="4501" dirty="0">
                  <a:solidFill>
                    <a:schemeClr val="bg1"/>
                  </a:solidFill>
                </a:rPr>
                <a:t>Research Computing</a:t>
              </a:r>
            </a:p>
          </p:txBody>
        </p:sp>
        <p:sp>
          <p:nvSpPr>
            <p:cNvPr id="31" name="TextBox 30"/>
            <p:cNvSpPr txBox="1"/>
            <p:nvPr/>
          </p:nvSpPr>
          <p:spPr>
            <a:xfrm>
              <a:off x="36104336" y="15028808"/>
              <a:ext cx="7210674" cy="1784916"/>
            </a:xfrm>
            <a:prstGeom prst="rect">
              <a:avLst/>
            </a:prstGeom>
            <a:noFill/>
          </p:spPr>
          <p:txBody>
            <a:bodyPr wrap="square" rtlCol="0">
              <a:spAutoFit/>
            </a:bodyPr>
            <a:lstStyle/>
            <a:p>
              <a:pPr algn="ctr"/>
              <a:r>
                <a:rPr lang="en-US" sz="2700" dirty="0"/>
                <a:t>Helping build </a:t>
              </a:r>
              <a:r>
                <a:rPr lang="en-US" sz="2700" b="1" dirty="0">
                  <a:hlinkClick r:id="rId3"/>
                </a:rPr>
                <a:t>high-performance software and hardware</a:t>
              </a:r>
              <a:r>
                <a:rPr lang="en-US" sz="2700" b="1" dirty="0"/>
                <a:t> </a:t>
              </a:r>
              <a:r>
                <a:rPr lang="en-US" sz="2700" dirty="0"/>
                <a:t>bioinformatics solutions</a:t>
              </a:r>
            </a:p>
          </p:txBody>
        </p:sp>
      </p:grpSp>
      <p:grpSp>
        <p:nvGrpSpPr>
          <p:cNvPr id="34" name="Group 33"/>
          <p:cNvGrpSpPr/>
          <p:nvPr/>
        </p:nvGrpSpPr>
        <p:grpSpPr>
          <a:xfrm>
            <a:off x="29341526" y="22327448"/>
            <a:ext cx="5735254" cy="2678500"/>
            <a:chOff x="36049537" y="18707397"/>
            <a:chExt cx="7646202" cy="3570958"/>
          </a:xfrm>
        </p:grpSpPr>
        <p:grpSp>
          <p:nvGrpSpPr>
            <p:cNvPr id="35" name="Group 34"/>
            <p:cNvGrpSpPr/>
            <p:nvPr/>
          </p:nvGrpSpPr>
          <p:grpSpPr>
            <a:xfrm>
              <a:off x="36049537" y="18707397"/>
              <a:ext cx="7631216" cy="458112"/>
              <a:chOff x="35791294" y="7228114"/>
              <a:chExt cx="6367105" cy="458112"/>
            </a:xfrm>
          </p:grpSpPr>
          <p:sp>
            <p:nvSpPr>
              <p:cNvPr id="38" name="TextBox 37"/>
              <p:cNvSpPr txBox="1"/>
              <p:nvPr/>
            </p:nvSpPr>
            <p:spPr>
              <a:xfrm>
                <a:off x="35843077" y="7228114"/>
                <a:ext cx="6315322" cy="458112"/>
              </a:xfrm>
              <a:prstGeom prst="rect">
                <a:avLst/>
              </a:prstGeom>
              <a:noFill/>
              <a:ln>
                <a:solidFill>
                  <a:srgbClr val="002755"/>
                </a:solidFill>
              </a:ln>
            </p:spPr>
            <p:txBody>
              <a:bodyPr wrap="square" rtlCol="0">
                <a:spAutoFit/>
              </a:bodyPr>
              <a:lstStyle/>
              <a:p>
                <a:endParaRPr lang="en-US" sz="1633" dirty="0"/>
              </a:p>
            </p:txBody>
          </p:sp>
          <p:sp>
            <p:nvSpPr>
              <p:cNvPr id="39" name="TextBox 38"/>
              <p:cNvSpPr txBox="1"/>
              <p:nvPr/>
            </p:nvSpPr>
            <p:spPr>
              <a:xfrm>
                <a:off x="35791294" y="7228114"/>
                <a:ext cx="6358194" cy="458112"/>
              </a:xfrm>
              <a:prstGeom prst="rect">
                <a:avLst/>
              </a:prstGeom>
              <a:solidFill>
                <a:srgbClr val="002755"/>
              </a:solidFill>
            </p:spPr>
            <p:txBody>
              <a:bodyPr wrap="square" rtlCol="0">
                <a:spAutoFit/>
              </a:bodyPr>
              <a:lstStyle/>
              <a:p>
                <a:endParaRPr lang="en-US" sz="1633" dirty="0"/>
              </a:p>
            </p:txBody>
          </p:sp>
        </p:grpSp>
        <p:sp>
          <p:nvSpPr>
            <p:cNvPr id="36" name="TextBox 35"/>
            <p:cNvSpPr txBox="1"/>
            <p:nvPr/>
          </p:nvSpPr>
          <p:spPr>
            <a:xfrm>
              <a:off x="36137266" y="18809165"/>
              <a:ext cx="7558473" cy="1046501"/>
            </a:xfrm>
            <a:prstGeom prst="rect">
              <a:avLst/>
            </a:prstGeom>
            <a:noFill/>
          </p:spPr>
          <p:txBody>
            <a:bodyPr wrap="square" rtlCol="0">
              <a:spAutoFit/>
            </a:bodyPr>
            <a:lstStyle/>
            <a:p>
              <a:pPr algn="ctr"/>
              <a:r>
                <a:rPr lang="en-US" sz="4501" dirty="0">
                  <a:solidFill>
                    <a:schemeClr val="bg1"/>
                  </a:solidFill>
                </a:rPr>
                <a:t>Training</a:t>
              </a:r>
            </a:p>
          </p:txBody>
        </p:sp>
        <p:sp>
          <p:nvSpPr>
            <p:cNvPr id="37" name="TextBox 36"/>
            <p:cNvSpPr txBox="1"/>
            <p:nvPr/>
          </p:nvSpPr>
          <p:spPr>
            <a:xfrm>
              <a:off x="36169648" y="20493439"/>
              <a:ext cx="7413338" cy="1784916"/>
            </a:xfrm>
            <a:prstGeom prst="rect">
              <a:avLst/>
            </a:prstGeom>
            <a:noFill/>
          </p:spPr>
          <p:txBody>
            <a:bodyPr wrap="square" rtlCol="0">
              <a:spAutoFit/>
            </a:bodyPr>
            <a:lstStyle/>
            <a:p>
              <a:pPr algn="ctr"/>
              <a:r>
                <a:rPr lang="en-US" sz="2700" dirty="0"/>
                <a:t>Providing </a:t>
              </a:r>
              <a:r>
                <a:rPr lang="en-US" sz="2700" b="1" dirty="0">
                  <a:hlinkClick r:id="rId4"/>
                </a:rPr>
                <a:t>acclaimed training workshops</a:t>
              </a:r>
              <a:r>
                <a:rPr lang="en-US" sz="2700" dirty="0"/>
                <a:t> that will equip people with in-demand bioinformatics skills</a:t>
              </a:r>
            </a:p>
          </p:txBody>
        </p:sp>
      </p:grpSp>
      <p:grpSp>
        <p:nvGrpSpPr>
          <p:cNvPr id="40" name="Group 39"/>
          <p:cNvGrpSpPr/>
          <p:nvPr/>
        </p:nvGrpSpPr>
        <p:grpSpPr>
          <a:xfrm>
            <a:off x="15470960" y="22441759"/>
            <a:ext cx="5701076" cy="2639303"/>
            <a:chOff x="35811593" y="7228114"/>
            <a:chExt cx="7600636" cy="3518702"/>
          </a:xfrm>
        </p:grpSpPr>
        <p:grpSp>
          <p:nvGrpSpPr>
            <p:cNvPr id="41" name="Group 40"/>
            <p:cNvGrpSpPr/>
            <p:nvPr/>
          </p:nvGrpSpPr>
          <p:grpSpPr>
            <a:xfrm>
              <a:off x="35843077" y="7228114"/>
              <a:ext cx="7569152" cy="458112"/>
              <a:chOff x="35843077" y="7228114"/>
              <a:chExt cx="6315322" cy="458112"/>
            </a:xfrm>
          </p:grpSpPr>
          <p:sp>
            <p:nvSpPr>
              <p:cNvPr id="44" name="TextBox 43"/>
              <p:cNvSpPr txBox="1"/>
              <p:nvPr/>
            </p:nvSpPr>
            <p:spPr>
              <a:xfrm>
                <a:off x="35843077" y="7228114"/>
                <a:ext cx="6315322" cy="458112"/>
              </a:xfrm>
              <a:prstGeom prst="rect">
                <a:avLst/>
              </a:prstGeom>
              <a:noFill/>
              <a:ln>
                <a:solidFill>
                  <a:srgbClr val="002755"/>
                </a:solidFill>
              </a:ln>
            </p:spPr>
            <p:txBody>
              <a:bodyPr wrap="square" rtlCol="0">
                <a:spAutoFit/>
              </a:bodyPr>
              <a:lstStyle/>
              <a:p>
                <a:endParaRPr lang="en-US" sz="1633" dirty="0"/>
              </a:p>
            </p:txBody>
          </p:sp>
          <p:sp>
            <p:nvSpPr>
              <p:cNvPr id="45" name="TextBox 44"/>
              <p:cNvSpPr txBox="1"/>
              <p:nvPr/>
            </p:nvSpPr>
            <p:spPr>
              <a:xfrm>
                <a:off x="35886620" y="7228114"/>
                <a:ext cx="6262868" cy="458112"/>
              </a:xfrm>
              <a:prstGeom prst="rect">
                <a:avLst/>
              </a:prstGeom>
              <a:solidFill>
                <a:srgbClr val="002755"/>
              </a:solidFill>
            </p:spPr>
            <p:txBody>
              <a:bodyPr wrap="square" rtlCol="0">
                <a:spAutoFit/>
              </a:bodyPr>
              <a:lstStyle/>
              <a:p>
                <a:endParaRPr lang="en-US" sz="1633" dirty="0"/>
              </a:p>
            </p:txBody>
          </p:sp>
        </p:grpSp>
        <p:sp>
          <p:nvSpPr>
            <p:cNvPr id="42" name="TextBox 41"/>
            <p:cNvSpPr txBox="1"/>
            <p:nvPr/>
          </p:nvSpPr>
          <p:spPr>
            <a:xfrm>
              <a:off x="35811593" y="7375757"/>
              <a:ext cx="7589957" cy="1046501"/>
            </a:xfrm>
            <a:prstGeom prst="rect">
              <a:avLst/>
            </a:prstGeom>
            <a:noFill/>
          </p:spPr>
          <p:txBody>
            <a:bodyPr wrap="square" rtlCol="0">
              <a:spAutoFit/>
            </a:bodyPr>
            <a:lstStyle/>
            <a:p>
              <a:pPr algn="ctr"/>
              <a:r>
                <a:rPr lang="en-US" sz="4501" dirty="0">
                  <a:solidFill>
                    <a:schemeClr val="bg1"/>
                  </a:solidFill>
                </a:rPr>
                <a:t>Data Analysis</a:t>
              </a:r>
            </a:p>
          </p:txBody>
        </p:sp>
        <p:sp>
          <p:nvSpPr>
            <p:cNvPr id="43" name="TextBox 42"/>
            <p:cNvSpPr txBox="1"/>
            <p:nvPr/>
          </p:nvSpPr>
          <p:spPr>
            <a:xfrm>
              <a:off x="36060246" y="8961899"/>
              <a:ext cx="7210673" cy="1784917"/>
            </a:xfrm>
            <a:prstGeom prst="rect">
              <a:avLst/>
            </a:prstGeom>
            <a:noFill/>
          </p:spPr>
          <p:txBody>
            <a:bodyPr wrap="square" rtlCol="0">
              <a:spAutoFit/>
            </a:bodyPr>
            <a:lstStyle/>
            <a:p>
              <a:pPr algn="ctr"/>
              <a:r>
                <a:rPr lang="en-US" sz="2700" b="1" dirty="0">
                  <a:hlinkClick r:id="rId2"/>
                </a:rPr>
                <a:t>Intelligently analyzing data</a:t>
              </a:r>
              <a:r>
                <a:rPr lang="en-US" sz="2700" dirty="0"/>
                <a:t> from genomics, and other projects, to help drive research forward</a:t>
              </a:r>
            </a:p>
          </p:txBody>
        </p:sp>
      </p:grpSp>
      <p:grpSp>
        <p:nvGrpSpPr>
          <p:cNvPr id="46" name="Group 45"/>
          <p:cNvGrpSpPr/>
          <p:nvPr/>
        </p:nvGrpSpPr>
        <p:grpSpPr>
          <a:xfrm>
            <a:off x="22481918" y="22441758"/>
            <a:ext cx="5721073" cy="2622204"/>
            <a:chOff x="35837121" y="13317819"/>
            <a:chExt cx="7627296" cy="3495905"/>
          </a:xfrm>
        </p:grpSpPr>
        <p:grpSp>
          <p:nvGrpSpPr>
            <p:cNvPr id="47" name="Group 46"/>
            <p:cNvGrpSpPr/>
            <p:nvPr/>
          </p:nvGrpSpPr>
          <p:grpSpPr>
            <a:xfrm>
              <a:off x="35895265" y="13317819"/>
              <a:ext cx="7569152" cy="458112"/>
              <a:chOff x="35843077" y="7228114"/>
              <a:chExt cx="6315322" cy="458112"/>
            </a:xfrm>
          </p:grpSpPr>
          <p:sp>
            <p:nvSpPr>
              <p:cNvPr id="50" name="TextBox 49"/>
              <p:cNvSpPr txBox="1"/>
              <p:nvPr/>
            </p:nvSpPr>
            <p:spPr>
              <a:xfrm>
                <a:off x="35843077" y="7228114"/>
                <a:ext cx="6315322" cy="458112"/>
              </a:xfrm>
              <a:prstGeom prst="rect">
                <a:avLst/>
              </a:prstGeom>
              <a:noFill/>
              <a:ln>
                <a:solidFill>
                  <a:srgbClr val="002755"/>
                </a:solidFill>
              </a:ln>
            </p:spPr>
            <p:txBody>
              <a:bodyPr wrap="square" rtlCol="0">
                <a:spAutoFit/>
              </a:bodyPr>
              <a:lstStyle/>
              <a:p>
                <a:endParaRPr lang="en-US" sz="1633" dirty="0"/>
              </a:p>
            </p:txBody>
          </p:sp>
          <p:sp>
            <p:nvSpPr>
              <p:cNvPr id="51" name="TextBox 50"/>
              <p:cNvSpPr txBox="1"/>
              <p:nvPr/>
            </p:nvSpPr>
            <p:spPr>
              <a:xfrm>
                <a:off x="35850289" y="7228114"/>
                <a:ext cx="6308110" cy="458112"/>
              </a:xfrm>
              <a:prstGeom prst="rect">
                <a:avLst/>
              </a:prstGeom>
              <a:solidFill>
                <a:srgbClr val="002755"/>
              </a:solidFill>
            </p:spPr>
            <p:txBody>
              <a:bodyPr wrap="square" rtlCol="0">
                <a:spAutoFit/>
              </a:bodyPr>
              <a:lstStyle/>
              <a:p>
                <a:endParaRPr lang="en-US" sz="1633" dirty="0"/>
              </a:p>
            </p:txBody>
          </p:sp>
        </p:grpSp>
        <p:sp>
          <p:nvSpPr>
            <p:cNvPr id="48" name="TextBox 47"/>
            <p:cNvSpPr txBox="1"/>
            <p:nvPr/>
          </p:nvSpPr>
          <p:spPr>
            <a:xfrm>
              <a:off x="35837121" y="13419587"/>
              <a:ext cx="7618648" cy="1046501"/>
            </a:xfrm>
            <a:prstGeom prst="rect">
              <a:avLst/>
            </a:prstGeom>
            <a:noFill/>
          </p:spPr>
          <p:txBody>
            <a:bodyPr wrap="square" rtlCol="0">
              <a:spAutoFit/>
            </a:bodyPr>
            <a:lstStyle/>
            <a:p>
              <a:pPr algn="ctr"/>
              <a:r>
                <a:rPr lang="en-US" sz="4501" dirty="0">
                  <a:solidFill>
                    <a:schemeClr val="bg1"/>
                  </a:solidFill>
                </a:rPr>
                <a:t>Research Computing</a:t>
              </a:r>
            </a:p>
          </p:txBody>
        </p:sp>
        <p:sp>
          <p:nvSpPr>
            <p:cNvPr id="49" name="TextBox 48"/>
            <p:cNvSpPr txBox="1"/>
            <p:nvPr/>
          </p:nvSpPr>
          <p:spPr>
            <a:xfrm>
              <a:off x="36104336" y="15028808"/>
              <a:ext cx="7210674" cy="1784916"/>
            </a:xfrm>
            <a:prstGeom prst="rect">
              <a:avLst/>
            </a:prstGeom>
            <a:noFill/>
          </p:spPr>
          <p:txBody>
            <a:bodyPr wrap="square" rtlCol="0">
              <a:spAutoFit/>
            </a:bodyPr>
            <a:lstStyle/>
            <a:p>
              <a:pPr algn="ctr"/>
              <a:r>
                <a:rPr lang="en-US" sz="2700" dirty="0"/>
                <a:t>Helping build </a:t>
              </a:r>
              <a:r>
                <a:rPr lang="en-US" sz="2700" b="1" dirty="0">
                  <a:hlinkClick r:id="rId3"/>
                </a:rPr>
                <a:t>high-performance software and hardware</a:t>
              </a:r>
              <a:r>
                <a:rPr lang="en-US" sz="2700" b="1" dirty="0"/>
                <a:t> </a:t>
              </a:r>
              <a:r>
                <a:rPr lang="en-US" sz="2700" dirty="0"/>
                <a:t>bioinformatics solutions</a:t>
              </a:r>
            </a:p>
          </p:txBody>
        </p:sp>
      </p:grpSp>
      <p:grpSp>
        <p:nvGrpSpPr>
          <p:cNvPr id="52" name="Group 51"/>
          <p:cNvGrpSpPr/>
          <p:nvPr/>
        </p:nvGrpSpPr>
        <p:grpSpPr>
          <a:xfrm>
            <a:off x="29455838" y="22441760"/>
            <a:ext cx="5735254" cy="2678500"/>
            <a:chOff x="36049537" y="18707397"/>
            <a:chExt cx="7646202" cy="3570958"/>
          </a:xfrm>
        </p:grpSpPr>
        <p:grpSp>
          <p:nvGrpSpPr>
            <p:cNvPr id="53" name="Group 52"/>
            <p:cNvGrpSpPr/>
            <p:nvPr/>
          </p:nvGrpSpPr>
          <p:grpSpPr>
            <a:xfrm>
              <a:off x="36049537" y="18707397"/>
              <a:ext cx="7631216" cy="458112"/>
              <a:chOff x="35791294" y="7228114"/>
              <a:chExt cx="6367105" cy="458112"/>
            </a:xfrm>
          </p:grpSpPr>
          <p:sp>
            <p:nvSpPr>
              <p:cNvPr id="56" name="TextBox 55"/>
              <p:cNvSpPr txBox="1"/>
              <p:nvPr/>
            </p:nvSpPr>
            <p:spPr>
              <a:xfrm>
                <a:off x="35843077" y="7228114"/>
                <a:ext cx="6315322" cy="458112"/>
              </a:xfrm>
              <a:prstGeom prst="rect">
                <a:avLst/>
              </a:prstGeom>
              <a:noFill/>
              <a:ln>
                <a:solidFill>
                  <a:srgbClr val="002755"/>
                </a:solidFill>
              </a:ln>
            </p:spPr>
            <p:txBody>
              <a:bodyPr wrap="square" rtlCol="0">
                <a:spAutoFit/>
              </a:bodyPr>
              <a:lstStyle/>
              <a:p>
                <a:endParaRPr lang="en-US" sz="1633" dirty="0"/>
              </a:p>
            </p:txBody>
          </p:sp>
          <p:sp>
            <p:nvSpPr>
              <p:cNvPr id="57" name="TextBox 56"/>
              <p:cNvSpPr txBox="1"/>
              <p:nvPr/>
            </p:nvSpPr>
            <p:spPr>
              <a:xfrm>
                <a:off x="35791294" y="7228114"/>
                <a:ext cx="6358194" cy="458112"/>
              </a:xfrm>
              <a:prstGeom prst="rect">
                <a:avLst/>
              </a:prstGeom>
              <a:solidFill>
                <a:srgbClr val="002755"/>
              </a:solidFill>
            </p:spPr>
            <p:txBody>
              <a:bodyPr wrap="square" rtlCol="0">
                <a:spAutoFit/>
              </a:bodyPr>
              <a:lstStyle/>
              <a:p>
                <a:endParaRPr lang="en-US" sz="1633" dirty="0"/>
              </a:p>
            </p:txBody>
          </p:sp>
        </p:grpSp>
        <p:sp>
          <p:nvSpPr>
            <p:cNvPr id="54" name="TextBox 53"/>
            <p:cNvSpPr txBox="1"/>
            <p:nvPr/>
          </p:nvSpPr>
          <p:spPr>
            <a:xfrm>
              <a:off x="36137266" y="18809165"/>
              <a:ext cx="7558473" cy="1046501"/>
            </a:xfrm>
            <a:prstGeom prst="rect">
              <a:avLst/>
            </a:prstGeom>
            <a:noFill/>
          </p:spPr>
          <p:txBody>
            <a:bodyPr wrap="square" rtlCol="0">
              <a:spAutoFit/>
            </a:bodyPr>
            <a:lstStyle/>
            <a:p>
              <a:pPr algn="ctr"/>
              <a:r>
                <a:rPr lang="en-US" sz="4501" dirty="0">
                  <a:solidFill>
                    <a:schemeClr val="bg1"/>
                  </a:solidFill>
                </a:rPr>
                <a:t>Training</a:t>
              </a:r>
            </a:p>
          </p:txBody>
        </p:sp>
        <p:sp>
          <p:nvSpPr>
            <p:cNvPr id="55" name="TextBox 54"/>
            <p:cNvSpPr txBox="1"/>
            <p:nvPr/>
          </p:nvSpPr>
          <p:spPr>
            <a:xfrm>
              <a:off x="36169648" y="20493439"/>
              <a:ext cx="7413338" cy="1784916"/>
            </a:xfrm>
            <a:prstGeom prst="rect">
              <a:avLst/>
            </a:prstGeom>
            <a:noFill/>
          </p:spPr>
          <p:txBody>
            <a:bodyPr wrap="square" rtlCol="0">
              <a:spAutoFit/>
            </a:bodyPr>
            <a:lstStyle/>
            <a:p>
              <a:pPr algn="ctr"/>
              <a:r>
                <a:rPr lang="en-US" sz="2700" dirty="0"/>
                <a:t>Providing </a:t>
              </a:r>
              <a:r>
                <a:rPr lang="en-US" sz="2700" b="1" dirty="0">
                  <a:hlinkClick r:id="rId4"/>
                </a:rPr>
                <a:t>acclaimed training workshops</a:t>
              </a:r>
              <a:r>
                <a:rPr lang="en-US" sz="2700" dirty="0"/>
                <a:t> that will equip people with in-demand bioinformatics skills</a:t>
              </a:r>
            </a:p>
          </p:txBody>
        </p:sp>
      </p:grpSp>
      <p:grpSp>
        <p:nvGrpSpPr>
          <p:cNvPr id="58" name="Group 57"/>
          <p:cNvGrpSpPr/>
          <p:nvPr/>
        </p:nvGrpSpPr>
        <p:grpSpPr>
          <a:xfrm>
            <a:off x="15585272" y="22556070"/>
            <a:ext cx="5701076" cy="2639303"/>
            <a:chOff x="35811593" y="7228114"/>
            <a:chExt cx="7600636" cy="3518702"/>
          </a:xfrm>
        </p:grpSpPr>
        <p:grpSp>
          <p:nvGrpSpPr>
            <p:cNvPr id="59" name="Group 58"/>
            <p:cNvGrpSpPr/>
            <p:nvPr/>
          </p:nvGrpSpPr>
          <p:grpSpPr>
            <a:xfrm>
              <a:off x="35843077" y="7228114"/>
              <a:ext cx="7569152" cy="458112"/>
              <a:chOff x="35843077" y="7228114"/>
              <a:chExt cx="6315322" cy="458112"/>
            </a:xfrm>
          </p:grpSpPr>
          <p:sp>
            <p:nvSpPr>
              <p:cNvPr id="62" name="TextBox 61"/>
              <p:cNvSpPr txBox="1"/>
              <p:nvPr/>
            </p:nvSpPr>
            <p:spPr>
              <a:xfrm>
                <a:off x="35843077" y="7228114"/>
                <a:ext cx="6315322" cy="458112"/>
              </a:xfrm>
              <a:prstGeom prst="rect">
                <a:avLst/>
              </a:prstGeom>
              <a:noFill/>
              <a:ln>
                <a:solidFill>
                  <a:srgbClr val="002755"/>
                </a:solidFill>
              </a:ln>
            </p:spPr>
            <p:txBody>
              <a:bodyPr wrap="square" rtlCol="0">
                <a:spAutoFit/>
              </a:bodyPr>
              <a:lstStyle/>
              <a:p>
                <a:endParaRPr lang="en-US" sz="1633" dirty="0"/>
              </a:p>
            </p:txBody>
          </p:sp>
          <p:sp>
            <p:nvSpPr>
              <p:cNvPr id="63" name="TextBox 62"/>
              <p:cNvSpPr txBox="1"/>
              <p:nvPr/>
            </p:nvSpPr>
            <p:spPr>
              <a:xfrm>
                <a:off x="35886620" y="7228114"/>
                <a:ext cx="6262868" cy="458112"/>
              </a:xfrm>
              <a:prstGeom prst="rect">
                <a:avLst/>
              </a:prstGeom>
              <a:solidFill>
                <a:srgbClr val="002755"/>
              </a:solidFill>
            </p:spPr>
            <p:txBody>
              <a:bodyPr wrap="square" rtlCol="0">
                <a:spAutoFit/>
              </a:bodyPr>
              <a:lstStyle/>
              <a:p>
                <a:endParaRPr lang="en-US" sz="1633" dirty="0"/>
              </a:p>
            </p:txBody>
          </p:sp>
        </p:grpSp>
        <p:sp>
          <p:nvSpPr>
            <p:cNvPr id="60" name="TextBox 59"/>
            <p:cNvSpPr txBox="1"/>
            <p:nvPr/>
          </p:nvSpPr>
          <p:spPr>
            <a:xfrm>
              <a:off x="35811593" y="7375757"/>
              <a:ext cx="7589957" cy="1046501"/>
            </a:xfrm>
            <a:prstGeom prst="rect">
              <a:avLst/>
            </a:prstGeom>
            <a:noFill/>
          </p:spPr>
          <p:txBody>
            <a:bodyPr wrap="square" rtlCol="0">
              <a:spAutoFit/>
            </a:bodyPr>
            <a:lstStyle/>
            <a:p>
              <a:pPr algn="ctr"/>
              <a:r>
                <a:rPr lang="en-US" sz="4501" dirty="0">
                  <a:solidFill>
                    <a:schemeClr val="bg1"/>
                  </a:solidFill>
                </a:rPr>
                <a:t>Data Analysis</a:t>
              </a:r>
            </a:p>
          </p:txBody>
        </p:sp>
        <p:sp>
          <p:nvSpPr>
            <p:cNvPr id="61" name="TextBox 60"/>
            <p:cNvSpPr txBox="1"/>
            <p:nvPr/>
          </p:nvSpPr>
          <p:spPr>
            <a:xfrm>
              <a:off x="36060246" y="8961899"/>
              <a:ext cx="7210673" cy="1784917"/>
            </a:xfrm>
            <a:prstGeom prst="rect">
              <a:avLst/>
            </a:prstGeom>
            <a:noFill/>
          </p:spPr>
          <p:txBody>
            <a:bodyPr wrap="square" rtlCol="0">
              <a:spAutoFit/>
            </a:bodyPr>
            <a:lstStyle/>
            <a:p>
              <a:pPr algn="ctr"/>
              <a:r>
                <a:rPr lang="en-US" sz="2700" b="1" dirty="0">
                  <a:hlinkClick r:id="rId2"/>
                </a:rPr>
                <a:t>Intelligently analyzing data</a:t>
              </a:r>
              <a:r>
                <a:rPr lang="en-US" sz="2700" dirty="0"/>
                <a:t> from genomics, and other projects, to help drive research forward</a:t>
              </a:r>
            </a:p>
          </p:txBody>
        </p:sp>
      </p:grpSp>
      <p:grpSp>
        <p:nvGrpSpPr>
          <p:cNvPr id="64" name="Group 63"/>
          <p:cNvGrpSpPr/>
          <p:nvPr/>
        </p:nvGrpSpPr>
        <p:grpSpPr>
          <a:xfrm>
            <a:off x="22596230" y="22556070"/>
            <a:ext cx="5721073" cy="2622204"/>
            <a:chOff x="35837121" y="13317819"/>
            <a:chExt cx="7627296" cy="3495905"/>
          </a:xfrm>
        </p:grpSpPr>
        <p:grpSp>
          <p:nvGrpSpPr>
            <p:cNvPr id="65" name="Group 64"/>
            <p:cNvGrpSpPr/>
            <p:nvPr/>
          </p:nvGrpSpPr>
          <p:grpSpPr>
            <a:xfrm>
              <a:off x="35895265" y="13317819"/>
              <a:ext cx="7569152" cy="458112"/>
              <a:chOff x="35843077" y="7228114"/>
              <a:chExt cx="6315322" cy="458112"/>
            </a:xfrm>
          </p:grpSpPr>
          <p:sp>
            <p:nvSpPr>
              <p:cNvPr id="68" name="TextBox 67"/>
              <p:cNvSpPr txBox="1"/>
              <p:nvPr/>
            </p:nvSpPr>
            <p:spPr>
              <a:xfrm>
                <a:off x="35843077" y="7228114"/>
                <a:ext cx="6315322" cy="458112"/>
              </a:xfrm>
              <a:prstGeom prst="rect">
                <a:avLst/>
              </a:prstGeom>
              <a:noFill/>
              <a:ln>
                <a:solidFill>
                  <a:srgbClr val="002755"/>
                </a:solidFill>
              </a:ln>
            </p:spPr>
            <p:txBody>
              <a:bodyPr wrap="square" rtlCol="0">
                <a:spAutoFit/>
              </a:bodyPr>
              <a:lstStyle/>
              <a:p>
                <a:endParaRPr lang="en-US" sz="1633" dirty="0"/>
              </a:p>
            </p:txBody>
          </p:sp>
          <p:sp>
            <p:nvSpPr>
              <p:cNvPr id="69" name="TextBox 68"/>
              <p:cNvSpPr txBox="1"/>
              <p:nvPr/>
            </p:nvSpPr>
            <p:spPr>
              <a:xfrm>
                <a:off x="35850289" y="7228114"/>
                <a:ext cx="6308110" cy="458112"/>
              </a:xfrm>
              <a:prstGeom prst="rect">
                <a:avLst/>
              </a:prstGeom>
              <a:solidFill>
                <a:srgbClr val="002755"/>
              </a:solidFill>
            </p:spPr>
            <p:txBody>
              <a:bodyPr wrap="square" rtlCol="0">
                <a:spAutoFit/>
              </a:bodyPr>
              <a:lstStyle/>
              <a:p>
                <a:endParaRPr lang="en-US" sz="1633" dirty="0"/>
              </a:p>
            </p:txBody>
          </p:sp>
        </p:grpSp>
        <p:sp>
          <p:nvSpPr>
            <p:cNvPr id="66" name="TextBox 65"/>
            <p:cNvSpPr txBox="1"/>
            <p:nvPr/>
          </p:nvSpPr>
          <p:spPr>
            <a:xfrm>
              <a:off x="35837121" y="13419587"/>
              <a:ext cx="7618648" cy="1046501"/>
            </a:xfrm>
            <a:prstGeom prst="rect">
              <a:avLst/>
            </a:prstGeom>
            <a:noFill/>
          </p:spPr>
          <p:txBody>
            <a:bodyPr wrap="square" rtlCol="0">
              <a:spAutoFit/>
            </a:bodyPr>
            <a:lstStyle/>
            <a:p>
              <a:pPr algn="ctr"/>
              <a:r>
                <a:rPr lang="en-US" sz="4501" dirty="0">
                  <a:solidFill>
                    <a:schemeClr val="bg1"/>
                  </a:solidFill>
                </a:rPr>
                <a:t>Research Computing</a:t>
              </a:r>
            </a:p>
          </p:txBody>
        </p:sp>
        <p:sp>
          <p:nvSpPr>
            <p:cNvPr id="67" name="TextBox 66"/>
            <p:cNvSpPr txBox="1"/>
            <p:nvPr/>
          </p:nvSpPr>
          <p:spPr>
            <a:xfrm>
              <a:off x="36104336" y="15028808"/>
              <a:ext cx="7210674" cy="1784916"/>
            </a:xfrm>
            <a:prstGeom prst="rect">
              <a:avLst/>
            </a:prstGeom>
            <a:noFill/>
          </p:spPr>
          <p:txBody>
            <a:bodyPr wrap="square" rtlCol="0">
              <a:spAutoFit/>
            </a:bodyPr>
            <a:lstStyle/>
            <a:p>
              <a:pPr algn="ctr"/>
              <a:r>
                <a:rPr lang="en-US" sz="2700" dirty="0"/>
                <a:t>Helping build </a:t>
              </a:r>
              <a:r>
                <a:rPr lang="en-US" sz="2700" b="1" dirty="0">
                  <a:hlinkClick r:id="rId3"/>
                </a:rPr>
                <a:t>high-performance software and hardware</a:t>
              </a:r>
              <a:r>
                <a:rPr lang="en-US" sz="2700" b="1" dirty="0"/>
                <a:t> </a:t>
              </a:r>
              <a:r>
                <a:rPr lang="en-US" sz="2700" dirty="0"/>
                <a:t>bioinformatics solutions</a:t>
              </a:r>
            </a:p>
          </p:txBody>
        </p:sp>
      </p:grpSp>
      <p:grpSp>
        <p:nvGrpSpPr>
          <p:cNvPr id="70" name="Group 69"/>
          <p:cNvGrpSpPr/>
          <p:nvPr/>
        </p:nvGrpSpPr>
        <p:grpSpPr>
          <a:xfrm>
            <a:off x="29570150" y="22556072"/>
            <a:ext cx="5735254" cy="2678500"/>
            <a:chOff x="36049537" y="18707397"/>
            <a:chExt cx="7646202" cy="3570958"/>
          </a:xfrm>
        </p:grpSpPr>
        <p:grpSp>
          <p:nvGrpSpPr>
            <p:cNvPr id="71" name="Group 70"/>
            <p:cNvGrpSpPr/>
            <p:nvPr/>
          </p:nvGrpSpPr>
          <p:grpSpPr>
            <a:xfrm>
              <a:off x="36049537" y="18707397"/>
              <a:ext cx="7631216" cy="458112"/>
              <a:chOff x="35791294" y="7228114"/>
              <a:chExt cx="6367105" cy="458112"/>
            </a:xfrm>
          </p:grpSpPr>
          <p:sp>
            <p:nvSpPr>
              <p:cNvPr id="74" name="TextBox 73"/>
              <p:cNvSpPr txBox="1"/>
              <p:nvPr/>
            </p:nvSpPr>
            <p:spPr>
              <a:xfrm>
                <a:off x="35843077" y="7228114"/>
                <a:ext cx="6315322" cy="458112"/>
              </a:xfrm>
              <a:prstGeom prst="rect">
                <a:avLst/>
              </a:prstGeom>
              <a:noFill/>
              <a:ln>
                <a:solidFill>
                  <a:srgbClr val="002755"/>
                </a:solidFill>
              </a:ln>
            </p:spPr>
            <p:txBody>
              <a:bodyPr wrap="square" rtlCol="0">
                <a:spAutoFit/>
              </a:bodyPr>
              <a:lstStyle/>
              <a:p>
                <a:endParaRPr lang="en-US" sz="1633" dirty="0"/>
              </a:p>
            </p:txBody>
          </p:sp>
          <p:sp>
            <p:nvSpPr>
              <p:cNvPr id="75" name="TextBox 74"/>
              <p:cNvSpPr txBox="1"/>
              <p:nvPr/>
            </p:nvSpPr>
            <p:spPr>
              <a:xfrm>
                <a:off x="35791294" y="7228114"/>
                <a:ext cx="6358194" cy="458112"/>
              </a:xfrm>
              <a:prstGeom prst="rect">
                <a:avLst/>
              </a:prstGeom>
              <a:solidFill>
                <a:srgbClr val="002755"/>
              </a:solidFill>
            </p:spPr>
            <p:txBody>
              <a:bodyPr wrap="square" rtlCol="0">
                <a:spAutoFit/>
              </a:bodyPr>
              <a:lstStyle/>
              <a:p>
                <a:endParaRPr lang="en-US" sz="1633" dirty="0"/>
              </a:p>
            </p:txBody>
          </p:sp>
        </p:grpSp>
        <p:sp>
          <p:nvSpPr>
            <p:cNvPr id="72" name="TextBox 71"/>
            <p:cNvSpPr txBox="1"/>
            <p:nvPr/>
          </p:nvSpPr>
          <p:spPr>
            <a:xfrm>
              <a:off x="36137266" y="18809165"/>
              <a:ext cx="7558473" cy="1046501"/>
            </a:xfrm>
            <a:prstGeom prst="rect">
              <a:avLst/>
            </a:prstGeom>
            <a:noFill/>
          </p:spPr>
          <p:txBody>
            <a:bodyPr wrap="square" rtlCol="0">
              <a:spAutoFit/>
            </a:bodyPr>
            <a:lstStyle/>
            <a:p>
              <a:pPr algn="ctr"/>
              <a:r>
                <a:rPr lang="en-US" sz="4501" dirty="0">
                  <a:solidFill>
                    <a:schemeClr val="bg1"/>
                  </a:solidFill>
                </a:rPr>
                <a:t>Training</a:t>
              </a:r>
            </a:p>
          </p:txBody>
        </p:sp>
        <p:sp>
          <p:nvSpPr>
            <p:cNvPr id="73" name="TextBox 72"/>
            <p:cNvSpPr txBox="1"/>
            <p:nvPr/>
          </p:nvSpPr>
          <p:spPr>
            <a:xfrm>
              <a:off x="36169648" y="20493439"/>
              <a:ext cx="7413338" cy="1784916"/>
            </a:xfrm>
            <a:prstGeom prst="rect">
              <a:avLst/>
            </a:prstGeom>
            <a:noFill/>
          </p:spPr>
          <p:txBody>
            <a:bodyPr wrap="square" rtlCol="0">
              <a:spAutoFit/>
            </a:bodyPr>
            <a:lstStyle/>
            <a:p>
              <a:pPr algn="ctr"/>
              <a:r>
                <a:rPr lang="en-US" sz="2700" dirty="0"/>
                <a:t>Providing </a:t>
              </a:r>
              <a:r>
                <a:rPr lang="en-US" sz="2700" b="1" dirty="0">
                  <a:hlinkClick r:id="rId4"/>
                </a:rPr>
                <a:t>acclaimed training workshops</a:t>
              </a:r>
              <a:r>
                <a:rPr lang="en-US" sz="2700" dirty="0"/>
                <a:t> that will equip people with in-demand bioinformatics skills</a:t>
              </a:r>
            </a:p>
          </p:txBody>
        </p:sp>
      </p:grpSp>
      <p:grpSp>
        <p:nvGrpSpPr>
          <p:cNvPr id="79" name="Group 78"/>
          <p:cNvGrpSpPr/>
          <p:nvPr/>
        </p:nvGrpSpPr>
        <p:grpSpPr>
          <a:xfrm>
            <a:off x="2954063" y="4884916"/>
            <a:ext cx="6836250" cy="350632"/>
            <a:chOff x="35848901" y="7228114"/>
            <a:chExt cx="6316345" cy="1260012"/>
          </a:xfrm>
        </p:grpSpPr>
        <p:sp>
          <p:nvSpPr>
            <p:cNvPr id="83" name="TextBox 82"/>
            <p:cNvSpPr txBox="1"/>
            <p:nvPr/>
          </p:nvSpPr>
          <p:spPr>
            <a:xfrm>
              <a:off x="35848901" y="7228114"/>
              <a:ext cx="6300756" cy="1234814"/>
            </a:xfrm>
            <a:prstGeom prst="rect">
              <a:avLst/>
            </a:prstGeom>
            <a:solidFill>
              <a:srgbClr val="002755"/>
            </a:solidFill>
          </p:spPr>
          <p:txBody>
            <a:bodyPr wrap="square" rtlCol="0">
              <a:spAutoFit/>
            </a:bodyPr>
            <a:lstStyle/>
            <a:p>
              <a:endParaRPr lang="en-US" sz="1633" dirty="0"/>
            </a:p>
          </p:txBody>
        </p:sp>
        <p:sp>
          <p:nvSpPr>
            <p:cNvPr id="94" name="TextBox 93"/>
            <p:cNvSpPr txBox="1"/>
            <p:nvPr/>
          </p:nvSpPr>
          <p:spPr>
            <a:xfrm>
              <a:off x="35864490" y="7253312"/>
              <a:ext cx="6300756" cy="1234814"/>
            </a:xfrm>
            <a:prstGeom prst="rect">
              <a:avLst/>
            </a:prstGeom>
            <a:solidFill>
              <a:srgbClr val="002755"/>
            </a:solidFill>
          </p:spPr>
          <p:txBody>
            <a:bodyPr wrap="square" rtlCol="0">
              <a:spAutoFit/>
            </a:bodyPr>
            <a:lstStyle/>
            <a:p>
              <a:endParaRPr lang="en-US" sz="1633" dirty="0"/>
            </a:p>
          </p:txBody>
        </p:sp>
      </p:grpSp>
      <p:sp>
        <p:nvSpPr>
          <p:cNvPr id="80" name="TextBox 79"/>
          <p:cNvSpPr txBox="1"/>
          <p:nvPr/>
        </p:nvSpPr>
        <p:spPr>
          <a:xfrm>
            <a:off x="2956290" y="4884917"/>
            <a:ext cx="6825499" cy="369332"/>
          </a:xfrm>
          <a:prstGeom prst="rect">
            <a:avLst/>
          </a:prstGeom>
          <a:noFill/>
        </p:spPr>
        <p:txBody>
          <a:bodyPr wrap="square" rtlCol="0">
            <a:spAutoFit/>
          </a:bodyPr>
          <a:lstStyle/>
          <a:p>
            <a:pPr algn="ctr"/>
            <a:r>
              <a:rPr lang="en-US" dirty="0">
                <a:solidFill>
                  <a:schemeClr val="bg1"/>
                </a:solidFill>
              </a:rPr>
              <a:t>Training</a:t>
            </a:r>
          </a:p>
        </p:txBody>
      </p:sp>
      <p:grpSp>
        <p:nvGrpSpPr>
          <p:cNvPr id="95" name="Group 94"/>
          <p:cNvGrpSpPr/>
          <p:nvPr/>
        </p:nvGrpSpPr>
        <p:grpSpPr>
          <a:xfrm>
            <a:off x="2937191" y="2046455"/>
            <a:ext cx="6836250" cy="350632"/>
            <a:chOff x="35848901" y="7228114"/>
            <a:chExt cx="6316345" cy="1260012"/>
          </a:xfrm>
        </p:grpSpPr>
        <p:sp>
          <p:nvSpPr>
            <p:cNvPr id="96" name="TextBox 95"/>
            <p:cNvSpPr txBox="1"/>
            <p:nvPr/>
          </p:nvSpPr>
          <p:spPr>
            <a:xfrm>
              <a:off x="35848901" y="7228114"/>
              <a:ext cx="6300756" cy="1234814"/>
            </a:xfrm>
            <a:prstGeom prst="rect">
              <a:avLst/>
            </a:prstGeom>
            <a:solidFill>
              <a:srgbClr val="002755"/>
            </a:solidFill>
          </p:spPr>
          <p:txBody>
            <a:bodyPr wrap="square" rtlCol="0">
              <a:spAutoFit/>
            </a:bodyPr>
            <a:lstStyle/>
            <a:p>
              <a:endParaRPr lang="en-US" sz="1633" dirty="0"/>
            </a:p>
          </p:txBody>
        </p:sp>
        <p:sp>
          <p:nvSpPr>
            <p:cNvPr id="97" name="TextBox 96"/>
            <p:cNvSpPr txBox="1"/>
            <p:nvPr/>
          </p:nvSpPr>
          <p:spPr>
            <a:xfrm>
              <a:off x="35864490" y="7253312"/>
              <a:ext cx="6300756" cy="1234814"/>
            </a:xfrm>
            <a:prstGeom prst="rect">
              <a:avLst/>
            </a:prstGeom>
            <a:solidFill>
              <a:srgbClr val="002755"/>
            </a:solidFill>
          </p:spPr>
          <p:txBody>
            <a:bodyPr wrap="square" rtlCol="0">
              <a:spAutoFit/>
            </a:bodyPr>
            <a:lstStyle/>
            <a:p>
              <a:endParaRPr lang="en-US" sz="1633" dirty="0"/>
            </a:p>
          </p:txBody>
        </p:sp>
      </p:grpSp>
      <p:sp>
        <p:nvSpPr>
          <p:cNvPr id="98" name="TextBox 97"/>
          <p:cNvSpPr txBox="1"/>
          <p:nvPr/>
        </p:nvSpPr>
        <p:spPr>
          <a:xfrm>
            <a:off x="2939417" y="2046456"/>
            <a:ext cx="6825499" cy="369332"/>
          </a:xfrm>
          <a:prstGeom prst="rect">
            <a:avLst/>
          </a:prstGeom>
          <a:noFill/>
        </p:spPr>
        <p:txBody>
          <a:bodyPr wrap="square" rtlCol="0">
            <a:spAutoFit/>
          </a:bodyPr>
          <a:lstStyle/>
          <a:p>
            <a:pPr algn="ctr"/>
            <a:r>
              <a:rPr lang="en-US" dirty="0">
                <a:solidFill>
                  <a:schemeClr val="bg1"/>
                </a:solidFill>
              </a:rPr>
              <a:t>Data Analysis</a:t>
            </a:r>
          </a:p>
        </p:txBody>
      </p:sp>
      <p:grpSp>
        <p:nvGrpSpPr>
          <p:cNvPr id="99" name="Group 98"/>
          <p:cNvGrpSpPr/>
          <p:nvPr/>
        </p:nvGrpSpPr>
        <p:grpSpPr>
          <a:xfrm>
            <a:off x="2934965" y="3571499"/>
            <a:ext cx="6836250" cy="350632"/>
            <a:chOff x="35848901" y="7228114"/>
            <a:chExt cx="6316345" cy="1260012"/>
          </a:xfrm>
        </p:grpSpPr>
        <p:sp>
          <p:nvSpPr>
            <p:cNvPr id="100" name="TextBox 99"/>
            <p:cNvSpPr txBox="1"/>
            <p:nvPr/>
          </p:nvSpPr>
          <p:spPr>
            <a:xfrm>
              <a:off x="35848901" y="7228114"/>
              <a:ext cx="6300756" cy="1234814"/>
            </a:xfrm>
            <a:prstGeom prst="rect">
              <a:avLst/>
            </a:prstGeom>
            <a:solidFill>
              <a:srgbClr val="002755"/>
            </a:solidFill>
          </p:spPr>
          <p:txBody>
            <a:bodyPr wrap="square" rtlCol="0">
              <a:spAutoFit/>
            </a:bodyPr>
            <a:lstStyle/>
            <a:p>
              <a:endParaRPr lang="en-US" sz="1633" dirty="0"/>
            </a:p>
          </p:txBody>
        </p:sp>
        <p:sp>
          <p:nvSpPr>
            <p:cNvPr id="101" name="TextBox 100"/>
            <p:cNvSpPr txBox="1"/>
            <p:nvPr/>
          </p:nvSpPr>
          <p:spPr>
            <a:xfrm>
              <a:off x="35864490" y="7253312"/>
              <a:ext cx="6300756" cy="1234814"/>
            </a:xfrm>
            <a:prstGeom prst="rect">
              <a:avLst/>
            </a:prstGeom>
            <a:solidFill>
              <a:srgbClr val="002755"/>
            </a:solidFill>
          </p:spPr>
          <p:txBody>
            <a:bodyPr wrap="square" rtlCol="0">
              <a:spAutoFit/>
            </a:bodyPr>
            <a:lstStyle/>
            <a:p>
              <a:endParaRPr lang="en-US" sz="1633" dirty="0"/>
            </a:p>
          </p:txBody>
        </p:sp>
      </p:grpSp>
      <p:sp>
        <p:nvSpPr>
          <p:cNvPr id="102" name="TextBox 101"/>
          <p:cNvSpPr txBox="1"/>
          <p:nvPr/>
        </p:nvSpPr>
        <p:spPr>
          <a:xfrm>
            <a:off x="2937191" y="3571499"/>
            <a:ext cx="6825499" cy="369332"/>
          </a:xfrm>
          <a:prstGeom prst="rect">
            <a:avLst/>
          </a:prstGeom>
          <a:noFill/>
        </p:spPr>
        <p:txBody>
          <a:bodyPr wrap="square" rtlCol="0">
            <a:spAutoFit/>
          </a:bodyPr>
          <a:lstStyle/>
          <a:p>
            <a:pPr algn="ctr"/>
            <a:r>
              <a:rPr lang="en-US" dirty="0">
                <a:solidFill>
                  <a:schemeClr val="bg1"/>
                </a:solidFill>
              </a:rPr>
              <a:t>Research Computing</a:t>
            </a:r>
          </a:p>
        </p:txBody>
      </p:sp>
      <p:sp>
        <p:nvSpPr>
          <p:cNvPr id="3" name="TextBox 2"/>
          <p:cNvSpPr txBox="1"/>
          <p:nvPr/>
        </p:nvSpPr>
        <p:spPr>
          <a:xfrm>
            <a:off x="2951836" y="2461218"/>
            <a:ext cx="6819379" cy="846194"/>
          </a:xfrm>
          <a:prstGeom prst="rect">
            <a:avLst/>
          </a:prstGeom>
          <a:noFill/>
        </p:spPr>
        <p:txBody>
          <a:bodyPr wrap="square" rtlCol="0">
            <a:spAutoFit/>
          </a:bodyPr>
          <a:lstStyle/>
          <a:p>
            <a:r>
              <a:rPr lang="en-US" sz="1633" dirty="0"/>
              <a:t>The Bioinformatics Core promotes experimental design, advanced computation and informatics analysis of </a:t>
            </a:r>
            <a:r>
              <a:rPr lang="en-US" sz="1633" dirty="0" err="1"/>
              <a:t>omics</a:t>
            </a:r>
            <a:r>
              <a:rPr lang="en-US" sz="1633" dirty="0"/>
              <a:t> scale datasets that drives research forward.</a:t>
            </a:r>
          </a:p>
        </p:txBody>
      </p:sp>
      <p:sp>
        <p:nvSpPr>
          <p:cNvPr id="103" name="TextBox 102"/>
          <p:cNvSpPr txBox="1"/>
          <p:nvPr/>
        </p:nvSpPr>
        <p:spPr>
          <a:xfrm>
            <a:off x="2934964" y="4052958"/>
            <a:ext cx="6819379" cy="594906"/>
          </a:xfrm>
          <a:prstGeom prst="rect">
            <a:avLst/>
          </a:prstGeom>
          <a:noFill/>
        </p:spPr>
        <p:txBody>
          <a:bodyPr wrap="square" rtlCol="0">
            <a:spAutoFit/>
          </a:bodyPr>
          <a:lstStyle/>
          <a:p>
            <a:r>
              <a:rPr lang="en-US" sz="1633" dirty="0"/>
              <a:t>Maintain and make available high-performance computing hardware and software necessary for todays data-intensive bioinformatic analyses.</a:t>
            </a:r>
          </a:p>
        </p:txBody>
      </p:sp>
      <p:sp>
        <p:nvSpPr>
          <p:cNvPr id="104" name="TextBox 103"/>
          <p:cNvSpPr txBox="1"/>
          <p:nvPr/>
        </p:nvSpPr>
        <p:spPr>
          <a:xfrm>
            <a:off x="2970934" y="5340036"/>
            <a:ext cx="6819379" cy="846194"/>
          </a:xfrm>
          <a:prstGeom prst="rect">
            <a:avLst/>
          </a:prstGeom>
          <a:noFill/>
        </p:spPr>
        <p:txBody>
          <a:bodyPr wrap="square" rtlCol="0">
            <a:spAutoFit/>
          </a:bodyPr>
          <a:lstStyle/>
          <a:p>
            <a:r>
              <a:rPr lang="en-US" sz="1633"/>
              <a:t>The Core helps to educate the next generation of bioinformaticians through highly acclaimed training workshops, seminars and through direct participation in research activities.</a:t>
            </a:r>
          </a:p>
        </p:txBody>
      </p:sp>
    </p:spTree>
    <p:extLst>
      <p:ext uri="{BB962C8B-B14F-4D97-AF65-F5344CB8AC3E}">
        <p14:creationId xmlns:p14="http://schemas.microsoft.com/office/powerpoint/2010/main" val="112002724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Genome vs Transcriptome</a:t>
            </a:r>
          </a:p>
        </p:txBody>
      </p:sp>
      <p:sp>
        <p:nvSpPr>
          <p:cNvPr id="3" name="Content Placeholder 2"/>
          <p:cNvSpPr>
            <a:spLocks noGrp="1"/>
          </p:cNvSpPr>
          <p:nvPr>
            <p:ph idx="1"/>
          </p:nvPr>
        </p:nvSpPr>
        <p:spPr/>
        <p:txBody>
          <a:bodyPr/>
          <a:lstStyle/>
          <a:p>
            <a:r>
              <a:rPr lang="en-US" dirty="0"/>
              <a:t>May seem intuitive to map RNAseq data to transcriptome, but it is not that simple</a:t>
            </a:r>
          </a:p>
          <a:p>
            <a:pPr lvl="1"/>
            <a:r>
              <a:rPr lang="en-US" dirty="0"/>
              <a:t>Transcriptomes are rarely complete</a:t>
            </a:r>
          </a:p>
          <a:p>
            <a:pPr lvl="1"/>
            <a:r>
              <a:rPr lang="en-US" dirty="0"/>
              <a:t>Which transcript of a gene, canonical transcripts? Shouldn’t map to all splice variants as these would show up as ‘multi-mappers’.</a:t>
            </a:r>
          </a:p>
          <a:p>
            <a:r>
              <a:rPr lang="en-US" dirty="0"/>
              <a:t>More so, a mapper will to its </a:t>
            </a:r>
            <a:r>
              <a:rPr lang="en-US" dirty="0" err="1"/>
              <a:t>damndest</a:t>
            </a:r>
            <a:r>
              <a:rPr lang="en-US" dirty="0"/>
              <a:t> to map every read, somewhere, provided the result meets its minimum requirements.</a:t>
            </a:r>
          </a:p>
          <a:p>
            <a:pPr lvl="1"/>
            <a:r>
              <a:rPr lang="en-US" dirty="0"/>
              <a:t>Need to provide a mapper with all possible places the read could have arisen from, which is best represented by the genome. Otherwise you get </a:t>
            </a:r>
            <a:r>
              <a:rPr lang="en-US" dirty="0" err="1"/>
              <a:t>mis</a:t>
            </a:r>
            <a:r>
              <a:rPr lang="en-US" dirty="0"/>
              <a:t>-mapping because its close enough.</a:t>
            </a:r>
          </a:p>
        </p:txBody>
      </p:sp>
    </p:spTree>
    <p:extLst>
      <p:ext uri="{BB962C8B-B14F-4D97-AF65-F5344CB8AC3E}">
        <p14:creationId xmlns:p14="http://schemas.microsoft.com/office/powerpoint/2010/main" val="204406480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Genome and Annotation</a:t>
            </a:r>
          </a:p>
        </p:txBody>
      </p:sp>
      <p:sp>
        <p:nvSpPr>
          <p:cNvPr id="3" name="Content Placeholder 2"/>
          <p:cNvSpPr>
            <a:spLocks noGrp="1"/>
          </p:cNvSpPr>
          <p:nvPr>
            <p:ph idx="1"/>
          </p:nvPr>
        </p:nvSpPr>
        <p:spPr/>
        <p:txBody>
          <a:bodyPr>
            <a:normAutofit fontScale="92500" lnSpcReduction="10000"/>
          </a:bodyPr>
          <a:lstStyle/>
          <a:p>
            <a:pPr marL="0" indent="0">
              <a:buNone/>
            </a:pPr>
            <a:r>
              <a:rPr lang="en-US" dirty="0"/>
              <a:t>Genome sequence </a:t>
            </a:r>
            <a:r>
              <a:rPr lang="en-US" dirty="0" err="1"/>
              <a:t>fasta</a:t>
            </a:r>
            <a:r>
              <a:rPr lang="en-US" dirty="0"/>
              <a:t> files and annotation (</a:t>
            </a:r>
            <a:r>
              <a:rPr lang="en-US" dirty="0" err="1"/>
              <a:t>gff</a:t>
            </a:r>
            <a:r>
              <a:rPr lang="en-US" dirty="0"/>
              <a:t>, </a:t>
            </a:r>
            <a:r>
              <a:rPr lang="en-US" dirty="0" err="1"/>
              <a:t>gtf</a:t>
            </a:r>
            <a:r>
              <a:rPr lang="en-US" dirty="0"/>
              <a:t>) files go together! These should be identified at the beginning of analysis.</a:t>
            </a:r>
          </a:p>
          <a:p>
            <a:r>
              <a:rPr lang="en-US" dirty="0"/>
              <a:t>Genome </a:t>
            </a:r>
            <a:r>
              <a:rPr lang="en-US" dirty="0" err="1"/>
              <a:t>fasta</a:t>
            </a:r>
            <a:r>
              <a:rPr lang="en-US" dirty="0"/>
              <a:t> files should include all primary chromosomes, unplaced sequences and un-localized sequences, as well as any organelles. Should bet contain any </a:t>
            </a:r>
            <a:r>
              <a:rPr lang="en-US" dirty="0" err="1"/>
              <a:t>contigs</a:t>
            </a:r>
            <a:r>
              <a:rPr lang="en-US" dirty="0"/>
              <a:t> that represent patches, or alternative haplotypes.</a:t>
            </a:r>
          </a:p>
          <a:p>
            <a:r>
              <a:rPr lang="en-US" dirty="0"/>
              <a:t>If you expect contamination, or the presence of additional sequence/genome, add the sequence(s) to the genome </a:t>
            </a:r>
            <a:r>
              <a:rPr lang="en-US" dirty="0" err="1"/>
              <a:t>fasta</a:t>
            </a:r>
            <a:r>
              <a:rPr lang="en-US" dirty="0"/>
              <a:t> file.</a:t>
            </a:r>
          </a:p>
          <a:p>
            <a:r>
              <a:rPr lang="en-US" dirty="0"/>
              <a:t>Annotation file should be GTF (preferred), and should be the most comprehensive you can find.</a:t>
            </a:r>
          </a:p>
          <a:p>
            <a:pPr lvl="1"/>
            <a:r>
              <a:rPr lang="en-US" dirty="0"/>
              <a:t>Chromosome names in the GTF must match those in the </a:t>
            </a:r>
            <a:r>
              <a:rPr lang="en-US" dirty="0" err="1"/>
              <a:t>fasta</a:t>
            </a:r>
            <a:r>
              <a:rPr lang="en-US" dirty="0"/>
              <a:t> file (they don’t always do).</a:t>
            </a:r>
          </a:p>
          <a:p>
            <a:pPr lvl="1"/>
            <a:r>
              <a:rPr lang="en-US" dirty="0"/>
              <a:t>Star recommends the </a:t>
            </a:r>
            <a:r>
              <a:rPr lang="en-US" dirty="0" err="1"/>
              <a:t>Genecode</a:t>
            </a:r>
            <a:r>
              <a:rPr lang="en-US" dirty="0"/>
              <a:t> annotations for mouse/human</a:t>
            </a:r>
          </a:p>
        </p:txBody>
      </p:sp>
    </p:spTree>
    <p:extLst>
      <p:ext uri="{BB962C8B-B14F-4D97-AF65-F5344CB8AC3E}">
        <p14:creationId xmlns:p14="http://schemas.microsoft.com/office/powerpoint/2010/main" val="23206193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740A74-C061-FB40-ABBB-343F317ABF2E}"/>
              </a:ext>
            </a:extLst>
          </p:cNvPr>
          <p:cNvSpPr>
            <a:spLocks noGrp="1"/>
          </p:cNvSpPr>
          <p:nvPr>
            <p:ph type="title"/>
          </p:nvPr>
        </p:nvSpPr>
        <p:spPr/>
        <p:txBody>
          <a:bodyPr/>
          <a:lstStyle/>
          <a:p>
            <a:r>
              <a:rPr lang="en-US" dirty="0"/>
              <a:t>Pseudo-aligners (salmon and </a:t>
            </a:r>
            <a:r>
              <a:rPr lang="en-US" dirty="0" err="1"/>
              <a:t>kalisto</a:t>
            </a:r>
            <a:r>
              <a:rPr lang="en-US" dirty="0"/>
              <a:t>)</a:t>
            </a:r>
          </a:p>
        </p:txBody>
      </p:sp>
      <p:sp>
        <p:nvSpPr>
          <p:cNvPr id="3" name="Content Placeholder 2">
            <a:extLst>
              <a:ext uri="{FF2B5EF4-FFF2-40B4-BE49-F238E27FC236}">
                <a16:creationId xmlns:a16="http://schemas.microsoft.com/office/drawing/2014/main" id="{3AFFA768-E1CA-F645-96EF-20FB8D865E99}"/>
              </a:ext>
            </a:extLst>
          </p:cNvPr>
          <p:cNvSpPr>
            <a:spLocks noGrp="1"/>
          </p:cNvSpPr>
          <p:nvPr>
            <p:ph idx="1"/>
          </p:nvPr>
        </p:nvSpPr>
        <p:spPr/>
        <p:txBody>
          <a:bodyPr/>
          <a:lstStyle/>
          <a:p>
            <a:r>
              <a:rPr lang="en-US" dirty="0"/>
              <a:t>Quasi-mapping </a:t>
            </a:r>
          </a:p>
          <a:p>
            <a:r>
              <a:rPr lang="en-US" dirty="0"/>
              <a:t>Probabilistic</a:t>
            </a:r>
          </a:p>
          <a:p>
            <a:r>
              <a:rPr lang="en-US" dirty="0"/>
              <a:t>Map to transcripts, not genome</a:t>
            </a:r>
          </a:p>
          <a:p>
            <a:r>
              <a:rPr lang="en-US" dirty="0"/>
              <a:t>Does transcript quantifications (or gene)</a:t>
            </a:r>
          </a:p>
          <a:p>
            <a:r>
              <a:rPr lang="en-US" dirty="0"/>
              <a:t>Blazing FAST and can run on most laptops</a:t>
            </a:r>
          </a:p>
          <a:p>
            <a:r>
              <a:rPr lang="en-US" dirty="0"/>
              <a:t>Experience suggests differences are in the low abundance genes.</a:t>
            </a:r>
          </a:p>
        </p:txBody>
      </p:sp>
    </p:spTree>
    <p:extLst>
      <p:ext uri="{BB962C8B-B14F-4D97-AF65-F5344CB8AC3E}">
        <p14:creationId xmlns:p14="http://schemas.microsoft.com/office/powerpoint/2010/main" val="420826841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Preparing a </a:t>
            </a:r>
            <a:r>
              <a:rPr lang="en-US" dirty="0" err="1"/>
              <a:t>sam</a:t>
            </a:r>
            <a:r>
              <a:rPr lang="en-US" dirty="0"/>
              <a:t> file for counting and stats</a:t>
            </a:r>
          </a:p>
        </p:txBody>
      </p:sp>
      <p:sp>
        <p:nvSpPr>
          <p:cNvPr id="3" name="Content Placeholder 2"/>
          <p:cNvSpPr>
            <a:spLocks noGrp="1"/>
          </p:cNvSpPr>
          <p:nvPr>
            <p:ph idx="1"/>
          </p:nvPr>
        </p:nvSpPr>
        <p:spPr/>
        <p:txBody>
          <a:bodyPr/>
          <a:lstStyle/>
          <a:p>
            <a:r>
              <a:rPr lang="en-US" dirty="0" err="1"/>
              <a:t>Samtools</a:t>
            </a:r>
            <a:r>
              <a:rPr lang="en-US" dirty="0"/>
              <a:t> is used to manipulate mapping files for counting, common steps include:</a:t>
            </a:r>
          </a:p>
          <a:p>
            <a:pPr lvl="1"/>
            <a:r>
              <a:rPr lang="en-US" dirty="0" err="1"/>
              <a:t>samtools</a:t>
            </a:r>
            <a:r>
              <a:rPr lang="en-US" dirty="0"/>
              <a:t> view [to convert from </a:t>
            </a:r>
            <a:r>
              <a:rPr lang="en-US" dirty="0" err="1"/>
              <a:t>sam</a:t>
            </a:r>
            <a:r>
              <a:rPr lang="en-US" dirty="0"/>
              <a:t> to bam]</a:t>
            </a:r>
          </a:p>
          <a:p>
            <a:pPr lvl="1"/>
            <a:r>
              <a:rPr lang="en-US" dirty="0" err="1"/>
              <a:t>samtools</a:t>
            </a:r>
            <a:r>
              <a:rPr lang="en-US" dirty="0"/>
              <a:t> sort [possibly by read and not by position]</a:t>
            </a:r>
          </a:p>
          <a:p>
            <a:pPr lvl="1"/>
            <a:r>
              <a:rPr lang="en-US" dirty="0" err="1"/>
              <a:t>samtools</a:t>
            </a:r>
            <a:r>
              <a:rPr lang="en-US" dirty="0"/>
              <a:t> index</a:t>
            </a:r>
          </a:p>
          <a:p>
            <a:pPr lvl="1"/>
            <a:r>
              <a:rPr lang="en-US" dirty="0" err="1"/>
              <a:t>samtools</a:t>
            </a:r>
            <a:r>
              <a:rPr lang="en-US" dirty="0"/>
              <a:t> </a:t>
            </a:r>
            <a:r>
              <a:rPr lang="en-US" dirty="0" err="1"/>
              <a:t>idxstats</a:t>
            </a:r>
            <a:endParaRPr lang="en-US" dirty="0"/>
          </a:p>
          <a:p>
            <a:pPr lvl="1"/>
            <a:r>
              <a:rPr lang="en-US" dirty="0" err="1"/>
              <a:t>samtools</a:t>
            </a:r>
            <a:r>
              <a:rPr lang="en-US" dirty="0"/>
              <a:t> </a:t>
            </a:r>
            <a:r>
              <a:rPr lang="en-US" dirty="0" err="1"/>
              <a:t>flagstat</a:t>
            </a:r>
            <a:endParaRPr lang="en-US" dirty="0"/>
          </a:p>
          <a:p>
            <a:pPr lvl="1"/>
            <a:r>
              <a:rPr lang="en-US" dirty="0" err="1"/>
              <a:t>samtools</a:t>
            </a:r>
            <a:r>
              <a:rPr lang="en-US" dirty="0"/>
              <a:t> stats</a:t>
            </a:r>
          </a:p>
          <a:p>
            <a:pPr lvl="1"/>
            <a:endParaRPr lang="en-US" dirty="0"/>
          </a:p>
          <a:p>
            <a:r>
              <a:rPr lang="en-US" dirty="0"/>
              <a:t>Check with the counting application as to its </a:t>
            </a:r>
            <a:r>
              <a:rPr lang="en-US"/>
              <a:t>input requirements. </a:t>
            </a:r>
            <a:endParaRPr lang="en-US" dirty="0"/>
          </a:p>
        </p:txBody>
      </p:sp>
    </p:spTree>
    <p:extLst>
      <p:ext uri="{BB962C8B-B14F-4D97-AF65-F5344CB8AC3E}">
        <p14:creationId xmlns:p14="http://schemas.microsoft.com/office/powerpoint/2010/main" val="134176578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QA/QC</a:t>
            </a:r>
          </a:p>
        </p:txBody>
      </p:sp>
      <p:sp>
        <p:nvSpPr>
          <p:cNvPr id="2" name="Content Placeholder 1"/>
          <p:cNvSpPr>
            <a:spLocks noGrp="1"/>
          </p:cNvSpPr>
          <p:nvPr>
            <p:ph idx="1"/>
          </p:nvPr>
        </p:nvSpPr>
        <p:spPr/>
        <p:txBody>
          <a:bodyPr>
            <a:normAutofit/>
          </a:bodyPr>
          <a:lstStyle/>
          <a:p>
            <a:r>
              <a:rPr lang="en-US" dirty="0"/>
              <a:t>Mapper produce summary statistics, view the summary report (in a text editor) and compare across samples.</a:t>
            </a:r>
          </a:p>
          <a:p>
            <a:pPr lvl="1"/>
            <a:r>
              <a:rPr lang="en-US" dirty="0"/>
              <a:t>Other additional summary statistics can be produced with:</a:t>
            </a:r>
          </a:p>
          <a:p>
            <a:pPr marL="457200" lvl="1" indent="0">
              <a:buNone/>
            </a:pPr>
            <a:r>
              <a:rPr lang="en-US" dirty="0" err="1"/>
              <a:t>samtools</a:t>
            </a:r>
            <a:r>
              <a:rPr lang="en-US" dirty="0"/>
              <a:t> </a:t>
            </a:r>
            <a:r>
              <a:rPr lang="en-US" dirty="0" err="1"/>
              <a:t>flagstat</a:t>
            </a:r>
            <a:endParaRPr lang="en-US" dirty="0"/>
          </a:p>
          <a:p>
            <a:pPr marL="457200" lvl="1" indent="0">
              <a:buNone/>
            </a:pPr>
            <a:r>
              <a:rPr lang="en-US" dirty="0" err="1"/>
              <a:t>samtools</a:t>
            </a:r>
            <a:r>
              <a:rPr lang="en-US" dirty="0"/>
              <a:t> </a:t>
            </a:r>
            <a:r>
              <a:rPr lang="en-US" dirty="0" err="1"/>
              <a:t>idxstats</a:t>
            </a:r>
            <a:endParaRPr lang="en-US" dirty="0"/>
          </a:p>
          <a:p>
            <a:pPr marL="457200" lvl="1" indent="0">
              <a:buNone/>
            </a:pPr>
            <a:r>
              <a:rPr lang="en-US" dirty="0" err="1"/>
              <a:t>samtools</a:t>
            </a:r>
            <a:r>
              <a:rPr lang="en-US" dirty="0"/>
              <a:t> stats</a:t>
            </a:r>
          </a:p>
          <a:p>
            <a:r>
              <a:rPr lang="en-US" dirty="0"/>
              <a:t>Produce a multi-dimensional scaling (MDS) plots of the summary files, the purpose is to look for patterns in the plot that are non-random, and may be influenced by technical artifacts</a:t>
            </a:r>
          </a:p>
        </p:txBody>
      </p:sp>
    </p:spTree>
    <p:extLst>
      <p:ext uri="{BB962C8B-B14F-4D97-AF65-F5344CB8AC3E}">
        <p14:creationId xmlns:p14="http://schemas.microsoft.com/office/powerpoint/2010/main" val="33173773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Estimating Gene Abundance</a:t>
            </a:r>
          </a:p>
        </p:txBody>
      </p:sp>
      <p:sp>
        <p:nvSpPr>
          <p:cNvPr id="3" name="Text Placeholder 2"/>
          <p:cNvSpPr>
            <a:spLocks noGrp="1"/>
          </p:cNvSpPr>
          <p:nvPr>
            <p:ph type="body" idx="1"/>
          </p:nvPr>
        </p:nvSpPr>
        <p:spPr/>
        <p:txBody>
          <a:bodyPr/>
          <a:lstStyle/>
          <a:p>
            <a:r>
              <a:rPr lang="en-US" dirty="0"/>
              <a:t>So you want to do a:</a:t>
            </a:r>
          </a:p>
          <a:p>
            <a:r>
              <a:rPr lang="en-US" dirty="0" err="1"/>
              <a:t>RNASeq</a:t>
            </a:r>
            <a:r>
              <a:rPr lang="en-US" dirty="0"/>
              <a:t> Experiment </a:t>
            </a:r>
            <a:r>
              <a:rPr lang="mr-IN" dirty="0"/>
              <a:t>–</a:t>
            </a:r>
            <a:r>
              <a:rPr lang="en-US" dirty="0"/>
              <a:t> Differential Expression Analysis</a:t>
            </a:r>
          </a:p>
          <a:p>
            <a:endParaRPr lang="en-US" dirty="0"/>
          </a:p>
        </p:txBody>
      </p:sp>
    </p:spTree>
    <p:extLst>
      <p:ext uri="{BB962C8B-B14F-4D97-AF65-F5344CB8AC3E}">
        <p14:creationId xmlns:p14="http://schemas.microsoft.com/office/powerpoint/2010/main" val="171848070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Counting as a measure of expression</a:t>
            </a:r>
          </a:p>
        </p:txBody>
      </p:sp>
      <p:sp>
        <p:nvSpPr>
          <p:cNvPr id="2" name="Content Placeholder 1"/>
          <p:cNvSpPr>
            <a:spLocks noGrp="1"/>
          </p:cNvSpPr>
          <p:nvPr>
            <p:ph idx="1"/>
          </p:nvPr>
        </p:nvSpPr>
        <p:spPr>
          <a:xfrm>
            <a:off x="838200" y="1390914"/>
            <a:ext cx="10515600" cy="5467085"/>
          </a:xfrm>
        </p:spPr>
        <p:txBody>
          <a:bodyPr>
            <a:normAutofit/>
          </a:bodyPr>
          <a:lstStyle/>
          <a:p>
            <a:r>
              <a:rPr lang="en-US" dirty="0"/>
              <a:t>The more you can count (and HTS sequencing systems can count a lot) the better the measure of copy number for even rare transcripts in a population. </a:t>
            </a:r>
          </a:p>
          <a:p>
            <a:pPr lvl="1"/>
            <a:r>
              <a:rPr lang="en-US" dirty="0"/>
              <a:t>Most RNA-</a:t>
            </a:r>
            <a:r>
              <a:rPr lang="en-US" dirty="0" err="1"/>
              <a:t>seq</a:t>
            </a:r>
            <a:r>
              <a:rPr lang="en-US" dirty="0"/>
              <a:t> techniques deal with count data. Reads are mapped to a reference genome, transcripts are detected, and the number of reads that map to a transcript (or gene) are counted. </a:t>
            </a:r>
          </a:p>
          <a:p>
            <a:pPr lvl="1"/>
            <a:r>
              <a:rPr lang="en-US" dirty="0"/>
              <a:t>Read counts for a transcript are roughly proportional to the gene’s length and transcript abundance. </a:t>
            </a:r>
          </a:p>
          <a:p>
            <a:r>
              <a:rPr lang="en-US" dirty="0"/>
              <a:t>Technical artifacts should be considered during counting</a:t>
            </a:r>
          </a:p>
          <a:p>
            <a:pPr lvl="1"/>
            <a:r>
              <a:rPr lang="en-US" dirty="0"/>
              <a:t>Mapping quality</a:t>
            </a:r>
          </a:p>
          <a:p>
            <a:pPr lvl="1"/>
            <a:r>
              <a:rPr lang="en-US" dirty="0"/>
              <a:t>Map-ability (uniqueness), the read is not ambiguous</a:t>
            </a:r>
          </a:p>
          <a:p>
            <a:r>
              <a:rPr lang="en-US" dirty="0"/>
              <a:t>Options are (HTSEQ STAR, </a:t>
            </a:r>
            <a:r>
              <a:rPr lang="en-US" dirty="0" err="1"/>
              <a:t>featureCounts</a:t>
            </a:r>
            <a:r>
              <a:rPr lang="en-US" dirty="0"/>
              <a:t>)</a:t>
            </a:r>
          </a:p>
        </p:txBody>
      </p:sp>
    </p:spTree>
    <p:extLst>
      <p:ext uri="{BB962C8B-B14F-4D97-AF65-F5344CB8AC3E}">
        <p14:creationId xmlns:p14="http://schemas.microsoft.com/office/powerpoint/2010/main" val="100427722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Read Counting with HTSEQ</a:t>
            </a:r>
          </a:p>
        </p:txBody>
      </p:sp>
      <p:sp>
        <p:nvSpPr>
          <p:cNvPr id="2" name="Content Placeholder 1"/>
          <p:cNvSpPr>
            <a:spLocks noGrp="1"/>
          </p:cNvSpPr>
          <p:nvPr>
            <p:ph idx="1"/>
          </p:nvPr>
        </p:nvSpPr>
        <p:spPr/>
        <p:txBody>
          <a:bodyPr>
            <a:normAutofit fontScale="92500" lnSpcReduction="10000"/>
          </a:bodyPr>
          <a:lstStyle/>
          <a:p>
            <a:pPr marL="45720" indent="0">
              <a:buNone/>
            </a:pPr>
            <a:r>
              <a:rPr lang="en-US" dirty="0"/>
              <a:t>Problem:</a:t>
            </a:r>
          </a:p>
          <a:p>
            <a:r>
              <a:rPr lang="en-US" dirty="0"/>
              <a:t>Given a </a:t>
            </a:r>
            <a:r>
              <a:rPr lang="en-US" dirty="0" err="1"/>
              <a:t>sam</a:t>
            </a:r>
            <a:r>
              <a:rPr lang="en-US" dirty="0"/>
              <a:t>/bam file with aligned sequence reads and a list of genomic feature (genes locations), we wish to count the number of reads (fragments) than overlap each feature.</a:t>
            </a:r>
          </a:p>
          <a:p>
            <a:pPr lvl="1"/>
            <a:r>
              <a:rPr lang="en-US" dirty="0"/>
              <a:t>Features are defined by intervals, they have a start and stop position on a chromosome.</a:t>
            </a:r>
          </a:p>
          <a:p>
            <a:pPr lvl="1"/>
            <a:r>
              <a:rPr lang="en-US" dirty="0"/>
              <a:t>For this workshop and analysis, features are genes which are the union of all its exons. You could consider each exon as a feature, for alternative splicing.</a:t>
            </a:r>
          </a:p>
          <a:p>
            <a:r>
              <a:rPr lang="en-US" dirty="0" err="1"/>
              <a:t>Htseq</a:t>
            </a:r>
            <a:r>
              <a:rPr lang="en-US" dirty="0"/>
              <a:t>-count has three overlapping modes</a:t>
            </a:r>
          </a:p>
          <a:p>
            <a:pPr lvl="1"/>
            <a:r>
              <a:rPr lang="en-US" dirty="0"/>
              <a:t>union:</a:t>
            </a:r>
          </a:p>
          <a:p>
            <a:pPr lvl="1"/>
            <a:r>
              <a:rPr lang="en-US" dirty="0"/>
              <a:t>intersection-strict</a:t>
            </a:r>
          </a:p>
          <a:p>
            <a:pPr lvl="1"/>
            <a:r>
              <a:rPr lang="en-US" dirty="0"/>
              <a:t>intersection-nonempty</a:t>
            </a:r>
          </a:p>
        </p:txBody>
      </p:sp>
    </p:spTree>
    <p:extLst>
      <p:ext uri="{BB962C8B-B14F-4D97-AF65-F5344CB8AC3E}">
        <p14:creationId xmlns:p14="http://schemas.microsoft.com/office/powerpoint/2010/main" val="181328838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a:t>Htseq</a:t>
            </a:r>
            <a:r>
              <a:rPr lang="en-US" dirty="0"/>
              <a:t>-count (and STAR)</a:t>
            </a:r>
          </a:p>
        </p:txBody>
      </p:sp>
      <p:pic>
        <p:nvPicPr>
          <p:cNvPr id="4" name="Content Placeholder 3" descr="count_modes.p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87974" y="1299394"/>
            <a:ext cx="6011055" cy="5399311"/>
          </a:xfrm>
        </p:spPr>
      </p:pic>
    </p:spTree>
    <p:extLst>
      <p:ext uri="{BB962C8B-B14F-4D97-AF65-F5344CB8AC3E}">
        <p14:creationId xmlns:p14="http://schemas.microsoft.com/office/powerpoint/2010/main" val="99738489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Counting genes </a:t>
            </a:r>
            <a:r>
              <a:rPr lang="mr-IN" dirty="0"/>
              <a:t>–</a:t>
            </a:r>
            <a:r>
              <a:rPr lang="en-US" dirty="0"/>
              <a:t> STAR	</a:t>
            </a:r>
          </a:p>
        </p:txBody>
      </p:sp>
      <p:sp>
        <p:nvSpPr>
          <p:cNvPr id="3" name="Content Placeholder 2"/>
          <p:cNvSpPr>
            <a:spLocks noGrp="1"/>
          </p:cNvSpPr>
          <p:nvPr>
            <p:ph idx="1"/>
          </p:nvPr>
        </p:nvSpPr>
        <p:spPr/>
        <p:txBody>
          <a:bodyPr/>
          <a:lstStyle/>
          <a:p>
            <a:r>
              <a:rPr lang="en-US" dirty="0"/>
              <a:t>Counts coincide with </a:t>
            </a:r>
            <a:r>
              <a:rPr lang="en-US" dirty="0" err="1"/>
              <a:t>HTSseq</a:t>
            </a:r>
            <a:r>
              <a:rPr lang="en-US" dirty="0"/>
              <a:t>-counts under default parameters (union and test all orientations). Need to specify GTF file at genome generation step or during mapping.</a:t>
            </a:r>
          </a:p>
          <a:p>
            <a:r>
              <a:rPr lang="en-US" dirty="0"/>
              <a:t>Output, 4 columns</a:t>
            </a:r>
          </a:p>
          <a:p>
            <a:pPr lvl="1"/>
            <a:r>
              <a:rPr lang="en-US" dirty="0" err="1"/>
              <a:t>GeneID</a:t>
            </a:r>
            <a:endParaRPr lang="en-US" dirty="0"/>
          </a:p>
          <a:p>
            <a:pPr lvl="1"/>
            <a:r>
              <a:rPr lang="en-US" dirty="0"/>
              <a:t>Counts for </a:t>
            </a:r>
            <a:r>
              <a:rPr lang="en-US" dirty="0" err="1"/>
              <a:t>unstranded</a:t>
            </a:r>
            <a:endParaRPr lang="en-US" dirty="0"/>
          </a:p>
          <a:p>
            <a:pPr lvl="1"/>
            <a:r>
              <a:rPr lang="en-US" dirty="0"/>
              <a:t>Counts for first read strand</a:t>
            </a:r>
          </a:p>
          <a:p>
            <a:pPr lvl="1"/>
            <a:r>
              <a:rPr lang="en-US" dirty="0"/>
              <a:t>Counts for second read strand</a:t>
            </a:r>
          </a:p>
          <a:p>
            <a:r>
              <a:rPr lang="en-US" dirty="0"/>
              <a:t>Chose the column that makes sense and generate a matrix table, columns are samples, rows are genes.</a:t>
            </a:r>
          </a:p>
        </p:txBody>
      </p:sp>
    </p:spTree>
    <p:extLst>
      <p:ext uri="{BB962C8B-B14F-4D97-AF65-F5344CB8AC3E}">
        <p14:creationId xmlns:p14="http://schemas.microsoft.com/office/powerpoint/2010/main" val="7688317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p:spPr>
        <p:txBody>
          <a:bodyPr>
            <a:normAutofit/>
          </a:bodyPr>
          <a:lstStyle/>
          <a:p>
            <a:r>
              <a:rPr lang="en-US" sz="3600" dirty="0"/>
              <a:t>UC Davis Bioinformatics Core in the Genome Center</a:t>
            </a:r>
          </a:p>
        </p:txBody>
      </p:sp>
      <p:pic>
        <p:nvPicPr>
          <p:cNvPr id="5" name="Picture 4" descr="Biocore_structure.png"/>
          <p:cNvPicPr/>
          <p:nvPr/>
        </p:nvPicPr>
        <p:blipFill>
          <a:blip r:embed="rId2">
            <a:extLst>
              <a:ext uri="{28A0092B-C50C-407E-A947-70E740481C1C}">
                <a14:useLocalDpi xmlns:a14="http://schemas.microsoft.com/office/drawing/2010/main" val="0"/>
              </a:ext>
            </a:extLst>
          </a:blip>
          <a:srcRect/>
          <a:stretch>
            <a:fillRect/>
          </a:stretch>
        </p:blipFill>
        <p:spPr bwMode="auto">
          <a:xfrm>
            <a:off x="2989105" y="1725413"/>
            <a:ext cx="6778966" cy="4633624"/>
          </a:xfrm>
          <a:prstGeom prst="rect">
            <a:avLst/>
          </a:prstGeom>
          <a:noFill/>
          <a:ln>
            <a:noFill/>
          </a:ln>
        </p:spPr>
      </p:pic>
      <p:sp>
        <p:nvSpPr>
          <p:cNvPr id="3" name="Rectangle 2"/>
          <p:cNvSpPr/>
          <p:nvPr/>
        </p:nvSpPr>
        <p:spPr>
          <a:xfrm>
            <a:off x="3544923" y="5004560"/>
            <a:ext cx="2488019" cy="340242"/>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0372395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QA/QC</a:t>
            </a:r>
          </a:p>
        </p:txBody>
      </p:sp>
      <p:sp>
        <p:nvSpPr>
          <p:cNvPr id="2" name="Content Placeholder 1"/>
          <p:cNvSpPr>
            <a:spLocks noGrp="1"/>
          </p:cNvSpPr>
          <p:nvPr>
            <p:ph idx="1"/>
          </p:nvPr>
        </p:nvSpPr>
        <p:spPr/>
        <p:txBody>
          <a:bodyPr>
            <a:normAutofit lnSpcReduction="10000"/>
          </a:bodyPr>
          <a:lstStyle/>
          <a:p>
            <a:r>
              <a:rPr lang="en-US" dirty="0"/>
              <a:t>View summary report (in a text editor)</a:t>
            </a:r>
          </a:p>
          <a:p>
            <a:r>
              <a:rPr lang="en-US" dirty="0"/>
              <a:t>Produce a multi-dimensional scaling (MDS) plots of the summary files, the purpose is to look for patterns in the plot that are non-random, and may be influenced by technical means.</a:t>
            </a:r>
          </a:p>
          <a:p>
            <a:r>
              <a:rPr lang="en-US" dirty="0"/>
              <a:t>Statistics such as:</a:t>
            </a:r>
          </a:p>
          <a:p>
            <a:pPr lvl="1"/>
            <a:r>
              <a:rPr lang="en-US" dirty="0"/>
              <a:t>% multi-mapped reads</a:t>
            </a:r>
          </a:p>
          <a:p>
            <a:pPr lvl="1"/>
            <a:r>
              <a:rPr lang="en-US" dirty="0"/>
              <a:t>% Uniquely mapped reads</a:t>
            </a:r>
          </a:p>
          <a:p>
            <a:pPr lvl="1"/>
            <a:r>
              <a:rPr lang="en-US" dirty="0"/>
              <a:t>Splice sites</a:t>
            </a:r>
          </a:p>
          <a:p>
            <a:pPr lvl="1"/>
            <a:r>
              <a:rPr lang="en-US" dirty="0"/>
              <a:t>Unmapped</a:t>
            </a:r>
          </a:p>
          <a:p>
            <a:pPr lvl="1"/>
            <a:r>
              <a:rPr lang="en-US" dirty="0"/>
              <a:t>Chimeric</a:t>
            </a:r>
          </a:p>
          <a:p>
            <a:pPr lvl="1"/>
            <a:r>
              <a:rPr lang="en-US" dirty="0"/>
              <a:t>Etc.</a:t>
            </a:r>
          </a:p>
        </p:txBody>
      </p:sp>
    </p:spTree>
    <p:extLst>
      <p:ext uri="{BB962C8B-B14F-4D97-AF65-F5344CB8AC3E}">
        <p14:creationId xmlns:p14="http://schemas.microsoft.com/office/powerpoint/2010/main" val="193798139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Differential Expression Analysis</a:t>
            </a:r>
          </a:p>
        </p:txBody>
      </p:sp>
      <p:sp>
        <p:nvSpPr>
          <p:cNvPr id="3" name="Text Placeholder 2"/>
          <p:cNvSpPr>
            <a:spLocks noGrp="1"/>
          </p:cNvSpPr>
          <p:nvPr>
            <p:ph type="body" idx="1"/>
          </p:nvPr>
        </p:nvSpPr>
        <p:spPr/>
        <p:txBody>
          <a:bodyPr/>
          <a:lstStyle/>
          <a:p>
            <a:r>
              <a:rPr lang="en-US" dirty="0"/>
              <a:t>So you want to do a:</a:t>
            </a:r>
          </a:p>
          <a:p>
            <a:r>
              <a:rPr lang="en-US" dirty="0" err="1"/>
              <a:t>RNASeq</a:t>
            </a:r>
            <a:r>
              <a:rPr lang="en-US" dirty="0"/>
              <a:t> Experiment </a:t>
            </a:r>
            <a:r>
              <a:rPr lang="mr-IN" dirty="0"/>
              <a:t>–</a:t>
            </a:r>
            <a:r>
              <a:rPr lang="en-US" dirty="0"/>
              <a:t> Differential Expression Analysis</a:t>
            </a:r>
          </a:p>
          <a:p>
            <a:endParaRPr lang="en-US" dirty="0"/>
          </a:p>
        </p:txBody>
      </p:sp>
    </p:spTree>
    <p:extLst>
      <p:ext uri="{BB962C8B-B14F-4D97-AF65-F5344CB8AC3E}">
        <p14:creationId xmlns:p14="http://schemas.microsoft.com/office/powerpoint/2010/main" val="201322350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Differential Expression Analysis</a:t>
            </a:r>
          </a:p>
        </p:txBody>
      </p:sp>
      <p:sp>
        <p:nvSpPr>
          <p:cNvPr id="2" name="Content Placeholder 1"/>
          <p:cNvSpPr>
            <a:spLocks noGrp="1"/>
          </p:cNvSpPr>
          <p:nvPr>
            <p:ph idx="1"/>
          </p:nvPr>
        </p:nvSpPr>
        <p:spPr>
          <a:xfrm>
            <a:off x="1035424" y="1719072"/>
            <a:ext cx="10112188" cy="4751245"/>
          </a:xfrm>
        </p:spPr>
        <p:txBody>
          <a:bodyPr>
            <a:normAutofit fontScale="92500" lnSpcReduction="10000"/>
          </a:bodyPr>
          <a:lstStyle/>
          <a:p>
            <a:r>
              <a:rPr lang="en-US" dirty="0"/>
              <a:t>Differential Expression between conditions is determined from count data, which is modeled by a distribution (</a:t>
            </a:r>
            <a:r>
              <a:rPr lang="en-US" dirty="0" err="1"/>
              <a:t>ie</a:t>
            </a:r>
            <a:r>
              <a:rPr lang="en-US" dirty="0"/>
              <a:t>. Negative Binomial Distribution, Poisson, etc.) </a:t>
            </a:r>
          </a:p>
          <a:p>
            <a:r>
              <a:rPr lang="en-US" dirty="0"/>
              <a:t>Generally speaking differential expression analysis is performed in a very similar manner to DNA microarrays, once and normalization have been performed. </a:t>
            </a:r>
          </a:p>
          <a:p>
            <a:r>
              <a:rPr lang="en-US" dirty="0"/>
              <a:t>A lot of RNA-</a:t>
            </a:r>
            <a:r>
              <a:rPr lang="en-US" dirty="0" err="1"/>
              <a:t>seq</a:t>
            </a:r>
            <a:r>
              <a:rPr lang="en-US" dirty="0"/>
              <a:t> analysis has been done in R and so there are many packages available to analyze and view this data. Two of the best are: </a:t>
            </a:r>
          </a:p>
          <a:p>
            <a:pPr lvl="1"/>
            <a:r>
              <a:rPr lang="en-US" dirty="0" err="1"/>
              <a:t>DESeq</a:t>
            </a:r>
            <a:r>
              <a:rPr lang="en-US" dirty="0"/>
              <a:t>, developed by Simon Anders (also created </a:t>
            </a:r>
            <a:r>
              <a:rPr lang="en-US" dirty="0" err="1"/>
              <a:t>htseq</a:t>
            </a:r>
            <a:r>
              <a:rPr lang="en-US" dirty="0"/>
              <a:t>) in Wolfgang Huber’s group at EMBL</a:t>
            </a:r>
          </a:p>
          <a:p>
            <a:pPr lvl="1"/>
            <a:r>
              <a:rPr lang="en-US" dirty="0" err="1"/>
              <a:t>edgeR</a:t>
            </a:r>
            <a:r>
              <a:rPr lang="en-US" dirty="0"/>
              <a:t> (extension to </a:t>
            </a:r>
            <a:r>
              <a:rPr lang="en-US" dirty="0" err="1"/>
              <a:t>Limma</a:t>
            </a:r>
            <a:r>
              <a:rPr lang="en-US" dirty="0"/>
              <a:t> [microarrays] for RNA-</a:t>
            </a:r>
            <a:r>
              <a:rPr lang="en-US" dirty="0" err="1"/>
              <a:t>seq</a:t>
            </a:r>
            <a:r>
              <a:rPr lang="en-US" dirty="0"/>
              <a:t>), developed out of Gordon Smyth’s group from the Walter and Eliza Hall Institute of Medical Research in Australia</a:t>
            </a:r>
          </a:p>
          <a:p>
            <a:pPr lvl="1"/>
            <a:r>
              <a:rPr lang="en-US" sz="1600" dirty="0"/>
              <a:t>http://</a:t>
            </a:r>
            <a:r>
              <a:rPr lang="en-US" sz="1600" dirty="0" err="1"/>
              <a:t>bioconductor.org</a:t>
            </a:r>
            <a:r>
              <a:rPr lang="en-US" sz="1600" dirty="0"/>
              <a:t>/packages/release/BiocViews.html#___</a:t>
            </a:r>
            <a:r>
              <a:rPr lang="en-US" sz="1600" dirty="0" err="1"/>
              <a:t>RNASeq</a:t>
            </a:r>
            <a:endParaRPr lang="en-US" sz="1600" dirty="0"/>
          </a:p>
        </p:txBody>
      </p:sp>
    </p:spTree>
    <p:extLst>
      <p:ext uri="{BB962C8B-B14F-4D97-AF65-F5344CB8AC3E}">
        <p14:creationId xmlns:p14="http://schemas.microsoft.com/office/powerpoint/2010/main" val="62881844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br>
              <a:rPr lang="en-US" dirty="0"/>
            </a:br>
            <a:r>
              <a:rPr lang="en-US" dirty="0"/>
              <a:t>Basic steps procedure </a:t>
            </a:r>
            <a:r>
              <a:rPr lang="mr-IN" dirty="0"/>
              <a:t>–</a:t>
            </a:r>
            <a:r>
              <a:rPr lang="en-US" dirty="0"/>
              <a:t> </a:t>
            </a:r>
            <a:r>
              <a:rPr lang="en-US" dirty="0" err="1"/>
              <a:t>EdgeR</a:t>
            </a:r>
            <a:r>
              <a:rPr lang="en-US" dirty="0"/>
              <a:t>/</a:t>
            </a:r>
            <a:r>
              <a:rPr lang="en-US" dirty="0" err="1"/>
              <a:t>limma</a:t>
            </a:r>
            <a:r>
              <a:rPr lang="en-US" dirty="0"/>
              <a:t> </a:t>
            </a:r>
            <a:r>
              <a:rPr lang="en-US" dirty="0" err="1"/>
              <a:t>voom</a:t>
            </a:r>
            <a:endParaRPr lang="en-US" dirty="0"/>
          </a:p>
        </p:txBody>
      </p:sp>
      <p:sp>
        <p:nvSpPr>
          <p:cNvPr id="3" name="Content Placeholder 2"/>
          <p:cNvSpPr>
            <a:spLocks noGrp="1"/>
          </p:cNvSpPr>
          <p:nvPr>
            <p:ph idx="1"/>
          </p:nvPr>
        </p:nvSpPr>
        <p:spPr/>
        <p:txBody>
          <a:bodyPr>
            <a:normAutofit fontScale="92500"/>
          </a:bodyPr>
          <a:lstStyle/>
          <a:p>
            <a:r>
              <a:rPr lang="en-US" dirty="0"/>
              <a:t>Read count data into R</a:t>
            </a:r>
          </a:p>
          <a:p>
            <a:r>
              <a:rPr lang="en-US" dirty="0"/>
              <a:t>Filter genes (uninteresting genes, e.g. unexpressed)</a:t>
            </a:r>
          </a:p>
          <a:p>
            <a:r>
              <a:rPr lang="en-US" dirty="0"/>
              <a:t>Calculate normalizing factors (sample-specific adjustments)</a:t>
            </a:r>
          </a:p>
          <a:p>
            <a:r>
              <a:rPr lang="en-US" dirty="0"/>
              <a:t>Calculate dispersion (gene-gene variance-stabilizing transformation)</a:t>
            </a:r>
          </a:p>
          <a:p>
            <a:r>
              <a:rPr lang="en-US" dirty="0"/>
              <a:t>Fit a statistical model to you experiment</a:t>
            </a:r>
          </a:p>
          <a:p>
            <a:r>
              <a:rPr lang="en-US" dirty="0"/>
              <a:t>Perform likely ratio tests on comparisons of interest (using contrasts)</a:t>
            </a:r>
          </a:p>
          <a:p>
            <a:r>
              <a:rPr lang="en-US" dirty="0"/>
              <a:t>Adjust for multiple testing, </a:t>
            </a:r>
            <a:r>
              <a:rPr lang="en-US" dirty="0" err="1"/>
              <a:t>Benjamini</a:t>
            </a:r>
            <a:r>
              <a:rPr lang="en-US" dirty="0"/>
              <a:t>-Hochberg (BH) or q-value common</a:t>
            </a:r>
          </a:p>
          <a:p>
            <a:r>
              <a:rPr lang="en-US" dirty="0"/>
              <a:t>Check results for confidence</a:t>
            </a:r>
          </a:p>
          <a:p>
            <a:r>
              <a:rPr lang="en-US" dirty="0"/>
              <a:t>Attach annotation if available and write tables</a:t>
            </a:r>
          </a:p>
        </p:txBody>
      </p:sp>
    </p:spTree>
    <p:extLst>
      <p:ext uri="{BB962C8B-B14F-4D97-AF65-F5344CB8AC3E}">
        <p14:creationId xmlns:p14="http://schemas.microsoft.com/office/powerpoint/2010/main" val="78452780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Filtering genes</a:t>
            </a:r>
          </a:p>
        </p:txBody>
      </p:sp>
      <p:sp>
        <p:nvSpPr>
          <p:cNvPr id="3" name="Content Placeholder 2"/>
          <p:cNvSpPr>
            <a:spLocks noGrp="1"/>
          </p:cNvSpPr>
          <p:nvPr>
            <p:ph idx="1"/>
          </p:nvPr>
        </p:nvSpPr>
        <p:spPr/>
        <p:txBody>
          <a:bodyPr/>
          <a:lstStyle/>
          <a:p>
            <a:r>
              <a:rPr lang="en-US" dirty="0"/>
              <a:t>Most common filter is to </a:t>
            </a:r>
            <a:r>
              <a:rPr lang="en-US" b="1" i="1" dirty="0"/>
              <a:t>remove</a:t>
            </a:r>
            <a:r>
              <a:rPr lang="en-US" dirty="0"/>
              <a:t> genes that are less than X normalized read counts (</a:t>
            </a:r>
            <a:r>
              <a:rPr lang="en-US" dirty="0" err="1"/>
              <a:t>cpm</a:t>
            </a:r>
            <a:r>
              <a:rPr lang="en-US" dirty="0"/>
              <a:t>) across a certain number of samples. Ex:</a:t>
            </a:r>
          </a:p>
          <a:p>
            <a:pPr marL="457200" lvl="1" indent="0">
              <a:buNone/>
            </a:pPr>
            <a:r>
              <a:rPr lang="en-US" dirty="0" err="1"/>
              <a:t>rowSums</a:t>
            </a:r>
            <a:r>
              <a:rPr lang="en-US" dirty="0"/>
              <a:t>(</a:t>
            </a:r>
            <a:r>
              <a:rPr lang="en-US" dirty="0" err="1"/>
              <a:t>cpms</a:t>
            </a:r>
            <a:r>
              <a:rPr lang="en-US" dirty="0"/>
              <a:t> &lt;=1) &lt; 3 , require at least 1 </a:t>
            </a:r>
            <a:r>
              <a:rPr lang="en-US" dirty="0" err="1"/>
              <a:t>cpm</a:t>
            </a:r>
            <a:r>
              <a:rPr lang="en-US" dirty="0"/>
              <a:t> in at least 3 samples to keep.</a:t>
            </a:r>
          </a:p>
          <a:p>
            <a:pPr lvl="1"/>
            <a:endParaRPr lang="en-US" dirty="0"/>
          </a:p>
          <a:p>
            <a:r>
              <a:rPr lang="en-US" dirty="0"/>
              <a:t> A second less used filter is for genes with minimum variance across all samples, so if a gene isn’t changing (constant expression) its inherently not interesting therefor no need to test</a:t>
            </a:r>
          </a:p>
        </p:txBody>
      </p:sp>
    </p:spTree>
    <p:extLst>
      <p:ext uri="{BB962C8B-B14F-4D97-AF65-F5344CB8AC3E}">
        <p14:creationId xmlns:p14="http://schemas.microsoft.com/office/powerpoint/2010/main" val="131872803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NORMALIZATION</a:t>
            </a:r>
          </a:p>
        </p:txBody>
      </p:sp>
      <p:sp>
        <p:nvSpPr>
          <p:cNvPr id="2" name="Content Placeholder 1"/>
          <p:cNvSpPr>
            <a:spLocks noGrp="1"/>
          </p:cNvSpPr>
          <p:nvPr>
            <p:ph idx="1"/>
          </p:nvPr>
        </p:nvSpPr>
        <p:spPr/>
        <p:txBody>
          <a:bodyPr>
            <a:normAutofit fontScale="92500" lnSpcReduction="10000"/>
          </a:bodyPr>
          <a:lstStyle/>
          <a:p>
            <a:r>
              <a:rPr lang="en-US" dirty="0"/>
              <a:t>In differential expression analysis, only sample-specific effects need to be normalized, NOT concerned with comparisons and quantification of absolute expression.</a:t>
            </a:r>
          </a:p>
          <a:p>
            <a:pPr lvl="1"/>
            <a:r>
              <a:rPr lang="en-US" dirty="0"/>
              <a:t>Sequence depth – is a sample specific effect and needs to be adjusted for.</a:t>
            </a:r>
          </a:p>
          <a:p>
            <a:pPr lvl="1"/>
            <a:r>
              <a:rPr lang="en-US" dirty="0"/>
              <a:t>RNA composition - finding a set of scaling factors for the library sizes that minimize the log-fold changes between the samples for most genes (uses a trimmed mean of M-values between each pair of sample)</a:t>
            </a:r>
          </a:p>
          <a:p>
            <a:pPr lvl="1"/>
            <a:r>
              <a:rPr lang="en-US" dirty="0"/>
              <a:t>GC content – is NOT sample-specific (except when it is)</a:t>
            </a:r>
          </a:p>
          <a:p>
            <a:pPr lvl="1"/>
            <a:r>
              <a:rPr lang="en-US" dirty="0"/>
              <a:t>Gene Length – is NOT sample-specific (except when it is)</a:t>
            </a:r>
          </a:p>
          <a:p>
            <a:pPr lvl="1"/>
            <a:endParaRPr lang="en-US" dirty="0"/>
          </a:p>
          <a:p>
            <a:r>
              <a:rPr lang="en-US" dirty="0"/>
              <a:t>Normalization in </a:t>
            </a:r>
            <a:r>
              <a:rPr lang="en-US" dirty="0" err="1"/>
              <a:t>edgeR</a:t>
            </a:r>
            <a:r>
              <a:rPr lang="en-US" dirty="0"/>
              <a:t>/</a:t>
            </a:r>
            <a:r>
              <a:rPr lang="en-US" dirty="0" err="1"/>
              <a:t>voom</a:t>
            </a:r>
            <a:r>
              <a:rPr lang="en-US" dirty="0"/>
              <a:t> is model-based, you calculate normalization factors using the function </a:t>
            </a:r>
            <a:r>
              <a:rPr lang="en-US" dirty="0" err="1"/>
              <a:t>calcNormFactors</a:t>
            </a:r>
            <a:r>
              <a:rPr lang="en-US" dirty="0"/>
              <a:t> which by default uses TMM (trimmed means of M values). </a:t>
            </a:r>
            <a:r>
              <a:rPr lang="en-US" b="1" dirty="0"/>
              <a:t>Assumes most genes are not DE.</a:t>
            </a:r>
          </a:p>
          <a:p>
            <a:pPr lvl="1"/>
            <a:endParaRPr lang="en-US" dirty="0"/>
          </a:p>
        </p:txBody>
      </p:sp>
    </p:spTree>
    <p:extLst>
      <p:ext uri="{BB962C8B-B14F-4D97-AF65-F5344CB8AC3E}">
        <p14:creationId xmlns:p14="http://schemas.microsoft.com/office/powerpoint/2010/main" val="170963553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RPKM </a:t>
            </a:r>
            <a:r>
              <a:rPr lang="en-US" dirty="0" err="1"/>
              <a:t>vs</a:t>
            </a:r>
            <a:r>
              <a:rPr lang="en-US" dirty="0"/>
              <a:t> FPKM </a:t>
            </a:r>
            <a:r>
              <a:rPr lang="en-US" dirty="0" err="1"/>
              <a:t>vs</a:t>
            </a:r>
            <a:r>
              <a:rPr lang="en-US" dirty="0"/>
              <a:t> model based</a:t>
            </a:r>
          </a:p>
        </p:txBody>
      </p:sp>
      <p:sp>
        <p:nvSpPr>
          <p:cNvPr id="2" name="Content Placeholder 1"/>
          <p:cNvSpPr>
            <a:spLocks noGrp="1"/>
          </p:cNvSpPr>
          <p:nvPr>
            <p:ph idx="1"/>
          </p:nvPr>
        </p:nvSpPr>
        <p:spPr/>
        <p:txBody>
          <a:bodyPr>
            <a:normAutofit/>
          </a:bodyPr>
          <a:lstStyle/>
          <a:p>
            <a:r>
              <a:rPr lang="en-US" dirty="0"/>
              <a:t>RPKM - Reads per </a:t>
            </a:r>
            <a:r>
              <a:rPr lang="en-US" dirty="0" err="1"/>
              <a:t>kilobase</a:t>
            </a:r>
            <a:r>
              <a:rPr lang="en-US" dirty="0"/>
              <a:t> per million mapped reads </a:t>
            </a:r>
          </a:p>
          <a:p>
            <a:r>
              <a:rPr lang="en-US" dirty="0"/>
              <a:t>FPKM - Fragments per </a:t>
            </a:r>
            <a:r>
              <a:rPr lang="en-US" dirty="0" err="1"/>
              <a:t>kilobase</a:t>
            </a:r>
            <a:r>
              <a:rPr lang="en-US" dirty="0"/>
              <a:t> per million mapped reads</a:t>
            </a:r>
          </a:p>
          <a:p>
            <a:r>
              <a:rPr lang="en-US" dirty="0" err="1"/>
              <a:t>logCPM</a:t>
            </a:r>
            <a:r>
              <a:rPr lang="en-US" dirty="0"/>
              <a:t> – log Counts per million [ good for producing MDS plots, estimate of normalized values in model based ]</a:t>
            </a:r>
          </a:p>
          <a:p>
            <a:r>
              <a:rPr lang="en-US" dirty="0"/>
              <a:t>Model based - original read counts are not themselves transformed, but rather correction factors are used in the DE model itself.</a:t>
            </a:r>
            <a:endParaRPr lang="en-US" sz="2600" dirty="0"/>
          </a:p>
          <a:p>
            <a:endParaRPr lang="en-US" dirty="0"/>
          </a:p>
          <a:p>
            <a:endParaRPr lang="en-US" dirty="0"/>
          </a:p>
        </p:txBody>
      </p:sp>
    </p:spTree>
    <p:extLst>
      <p:ext uri="{BB962C8B-B14F-4D97-AF65-F5344CB8AC3E}">
        <p14:creationId xmlns:p14="http://schemas.microsoft.com/office/powerpoint/2010/main" val="51318946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Transformation</a:t>
            </a:r>
          </a:p>
        </p:txBody>
      </p:sp>
      <p:sp>
        <p:nvSpPr>
          <p:cNvPr id="3" name="Content Placeholder 2"/>
          <p:cNvSpPr>
            <a:spLocks noGrp="1"/>
          </p:cNvSpPr>
          <p:nvPr>
            <p:ph idx="1"/>
          </p:nvPr>
        </p:nvSpPr>
        <p:spPr/>
        <p:txBody>
          <a:bodyPr/>
          <a:lstStyle/>
          <a:p>
            <a:r>
              <a:rPr lang="en-US" dirty="0"/>
              <a:t>Transformation turn the gene count data into a distribution more suitable for statistical analysis (more “normal” like).</a:t>
            </a:r>
          </a:p>
          <a:p>
            <a:r>
              <a:rPr lang="en-US" dirty="0"/>
              <a:t>Most common:</a:t>
            </a:r>
          </a:p>
          <a:p>
            <a:pPr lvl="1"/>
            <a:r>
              <a:rPr lang="en-US" dirty="0" err="1"/>
              <a:t>Limma</a:t>
            </a:r>
            <a:r>
              <a:rPr lang="en-US" dirty="0"/>
              <a:t>- trended transformation, </a:t>
            </a:r>
            <a:r>
              <a:rPr lang="en-US" dirty="0" err="1"/>
              <a:t>logCPM</a:t>
            </a:r>
            <a:r>
              <a:rPr lang="en-US" dirty="0"/>
              <a:t>, best when total counts per sample are relatively close to each other (~3-fold).</a:t>
            </a:r>
          </a:p>
          <a:p>
            <a:pPr lvl="1"/>
            <a:r>
              <a:rPr lang="en-US" dirty="0" err="1"/>
              <a:t>Voom</a:t>
            </a:r>
            <a:r>
              <a:rPr lang="en-US" dirty="0"/>
              <a:t> is best used when the library sizes are quite variable across samples.</a:t>
            </a:r>
          </a:p>
        </p:txBody>
      </p:sp>
    </p:spTree>
    <p:extLst>
      <p:ext uri="{BB962C8B-B14F-4D97-AF65-F5344CB8AC3E}">
        <p14:creationId xmlns:p14="http://schemas.microsoft.com/office/powerpoint/2010/main" val="26604949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QA/QC</a:t>
            </a:r>
          </a:p>
        </p:txBody>
      </p:sp>
      <p:sp>
        <p:nvSpPr>
          <p:cNvPr id="3" name="Content Placeholder 2"/>
          <p:cNvSpPr>
            <a:spLocks noGrp="1"/>
          </p:cNvSpPr>
          <p:nvPr>
            <p:ph idx="1"/>
          </p:nvPr>
        </p:nvSpPr>
        <p:spPr/>
        <p:txBody>
          <a:bodyPr/>
          <a:lstStyle/>
          <a:p>
            <a:r>
              <a:rPr lang="en-US" dirty="0"/>
              <a:t>MDS plots of </a:t>
            </a:r>
            <a:r>
              <a:rPr lang="en-US" dirty="0" err="1"/>
              <a:t>logCPM</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02199" y="0"/>
            <a:ext cx="6946246" cy="6858000"/>
          </a:xfrm>
          <a:prstGeom prst="rect">
            <a:avLst/>
          </a:prstGeom>
        </p:spPr>
      </p:pic>
    </p:spTree>
    <p:extLst>
      <p:ext uri="{BB962C8B-B14F-4D97-AF65-F5344CB8AC3E}">
        <p14:creationId xmlns:p14="http://schemas.microsoft.com/office/powerpoint/2010/main" val="189789464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Variance Stabilization - </a:t>
            </a:r>
            <a:r>
              <a:rPr lang="en-US" dirty="0" err="1"/>
              <a:t>eBayes</a:t>
            </a:r>
            <a:endParaRPr lang="en-US" dirty="0"/>
          </a:p>
        </p:txBody>
      </p:sp>
      <p:sp>
        <p:nvSpPr>
          <p:cNvPr id="3" name="Content Placeholder 2"/>
          <p:cNvSpPr>
            <a:spLocks noGrp="1"/>
          </p:cNvSpPr>
          <p:nvPr>
            <p:ph idx="1"/>
          </p:nvPr>
        </p:nvSpPr>
        <p:spPr>
          <a:xfrm>
            <a:off x="838200" y="1825625"/>
            <a:ext cx="5884333" cy="4351338"/>
          </a:xfrm>
        </p:spPr>
        <p:txBody>
          <a:bodyPr/>
          <a:lstStyle/>
          <a:p>
            <a:r>
              <a:rPr lang="en-US" dirty="0"/>
              <a:t>The variance characteristics of low expressed genes are different from high expressed genes, if treated the same, the effect is to over represent low expressed genes in the DE list. </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91866" y="1781427"/>
            <a:ext cx="5300134" cy="4809872"/>
          </a:xfrm>
          <a:prstGeom prst="rect">
            <a:avLst/>
          </a:prstGeom>
        </p:spPr>
      </p:pic>
    </p:spTree>
    <p:extLst>
      <p:ext uri="{BB962C8B-B14F-4D97-AF65-F5344CB8AC3E}">
        <p14:creationId xmlns:p14="http://schemas.microsoft.com/office/powerpoint/2010/main" val="13407064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Training</a:t>
            </a:r>
          </a:p>
        </p:txBody>
      </p:sp>
      <p:sp>
        <p:nvSpPr>
          <p:cNvPr id="4" name="Rectangle 3"/>
          <p:cNvSpPr/>
          <p:nvPr/>
        </p:nvSpPr>
        <p:spPr>
          <a:xfrm>
            <a:off x="902312" y="6311900"/>
            <a:ext cx="6647974" cy="461665"/>
          </a:xfrm>
          <a:prstGeom prst="rect">
            <a:avLst/>
          </a:prstGeom>
        </p:spPr>
        <p:txBody>
          <a:bodyPr wrap="none">
            <a:spAutoFit/>
          </a:bodyPr>
          <a:lstStyle/>
          <a:p>
            <a:r>
              <a:rPr lang="en-US" sz="2400" dirty="0">
                <a:hlinkClick r:id="rId2"/>
              </a:rPr>
              <a:t>http://registration.genomecenter.ucdavis.edu/</a:t>
            </a:r>
            <a:r>
              <a:rPr lang="en-US" sz="2400" dirty="0"/>
              <a:t>	</a:t>
            </a:r>
          </a:p>
        </p:txBody>
      </p:sp>
      <p:pic>
        <p:nvPicPr>
          <p:cNvPr id="11" name="Picture 10">
            <a:extLst>
              <a:ext uri="{FF2B5EF4-FFF2-40B4-BE49-F238E27FC236}">
                <a16:creationId xmlns:a16="http://schemas.microsoft.com/office/drawing/2014/main" id="{AE4A850F-E830-E948-BD2C-A657CCDCE2A3}"/>
              </a:ext>
            </a:extLst>
          </p:cNvPr>
          <p:cNvPicPr>
            <a:picLocks noChangeAspect="1"/>
          </p:cNvPicPr>
          <p:nvPr/>
        </p:nvPicPr>
        <p:blipFill>
          <a:blip r:embed="rId3"/>
          <a:stretch>
            <a:fillRect/>
          </a:stretch>
        </p:blipFill>
        <p:spPr>
          <a:xfrm>
            <a:off x="902311" y="1460500"/>
            <a:ext cx="7366583" cy="1428750"/>
          </a:xfrm>
          <a:prstGeom prst="rect">
            <a:avLst/>
          </a:prstGeom>
        </p:spPr>
      </p:pic>
      <p:pic>
        <p:nvPicPr>
          <p:cNvPr id="13" name="Picture 12">
            <a:extLst>
              <a:ext uri="{FF2B5EF4-FFF2-40B4-BE49-F238E27FC236}">
                <a16:creationId xmlns:a16="http://schemas.microsoft.com/office/drawing/2014/main" id="{84E8C9EA-2BEC-0A48-AF71-069C925CE557}"/>
              </a:ext>
            </a:extLst>
          </p:cNvPr>
          <p:cNvPicPr>
            <a:picLocks noChangeAspect="1"/>
          </p:cNvPicPr>
          <p:nvPr/>
        </p:nvPicPr>
        <p:blipFill>
          <a:blip r:embed="rId4"/>
          <a:stretch>
            <a:fillRect/>
          </a:stretch>
        </p:blipFill>
        <p:spPr>
          <a:xfrm>
            <a:off x="6354605" y="2128044"/>
            <a:ext cx="5837395" cy="1389856"/>
          </a:xfrm>
          <a:prstGeom prst="rect">
            <a:avLst/>
          </a:prstGeom>
        </p:spPr>
      </p:pic>
      <p:pic>
        <p:nvPicPr>
          <p:cNvPr id="15" name="Picture 14">
            <a:extLst>
              <a:ext uri="{FF2B5EF4-FFF2-40B4-BE49-F238E27FC236}">
                <a16:creationId xmlns:a16="http://schemas.microsoft.com/office/drawing/2014/main" id="{D5BECE33-A63C-CF40-99B3-BC683FA0CC5E}"/>
              </a:ext>
            </a:extLst>
          </p:cNvPr>
          <p:cNvPicPr>
            <a:picLocks noChangeAspect="1"/>
          </p:cNvPicPr>
          <p:nvPr/>
        </p:nvPicPr>
        <p:blipFill>
          <a:blip r:embed="rId5"/>
          <a:stretch>
            <a:fillRect/>
          </a:stretch>
        </p:blipFill>
        <p:spPr>
          <a:xfrm>
            <a:off x="1857782" y="3708400"/>
            <a:ext cx="8476436" cy="2413000"/>
          </a:xfrm>
          <a:prstGeom prst="rect">
            <a:avLst/>
          </a:prstGeom>
        </p:spPr>
      </p:pic>
    </p:spTree>
    <p:extLst>
      <p:ext uri="{BB962C8B-B14F-4D97-AF65-F5344CB8AC3E}">
        <p14:creationId xmlns:p14="http://schemas.microsoft.com/office/powerpoint/2010/main" val="405040001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Multiple testing correction</a:t>
            </a:r>
          </a:p>
        </p:txBody>
      </p:sp>
      <p:sp>
        <p:nvSpPr>
          <p:cNvPr id="3" name="Content Placeholder 2"/>
          <p:cNvSpPr>
            <a:spLocks noGrp="1"/>
          </p:cNvSpPr>
          <p:nvPr>
            <p:ph idx="1"/>
          </p:nvPr>
        </p:nvSpPr>
        <p:spPr/>
        <p:txBody>
          <a:bodyPr/>
          <a:lstStyle/>
          <a:p>
            <a:r>
              <a:rPr lang="en-US" dirty="0"/>
              <a:t>Simply a must! Best choices are:</a:t>
            </a:r>
          </a:p>
          <a:p>
            <a:pPr lvl="1"/>
            <a:r>
              <a:rPr lang="en-US" dirty="0"/>
              <a:t>FDR (false discovery rate), such as BH.</a:t>
            </a:r>
          </a:p>
          <a:p>
            <a:pPr lvl="1"/>
            <a:r>
              <a:rPr lang="en-US" dirty="0" err="1"/>
              <a:t>Qvalue</a:t>
            </a:r>
            <a:endParaRPr lang="en-US" dirty="0"/>
          </a:p>
          <a:p>
            <a:r>
              <a:rPr lang="en-US" dirty="0"/>
              <a:t>The FDR (or </a:t>
            </a:r>
            <a:r>
              <a:rPr lang="en-US" dirty="0" err="1"/>
              <a:t>qvalue</a:t>
            </a:r>
            <a:r>
              <a:rPr lang="en-US" dirty="0"/>
              <a:t>) is a statement about the list and is no longer about the gene (</a:t>
            </a:r>
            <a:r>
              <a:rPr lang="en-US" dirty="0" err="1"/>
              <a:t>pvalue</a:t>
            </a:r>
            <a:r>
              <a:rPr lang="en-US" dirty="0"/>
              <a:t>). So a FDR of 0.05, says you expect 5% false positives in the list of genes with an FDR of 0.05 or less.</a:t>
            </a:r>
          </a:p>
          <a:p>
            <a:r>
              <a:rPr lang="en-US" dirty="0"/>
              <a:t>The statement “Statistically significant” </a:t>
            </a:r>
            <a:r>
              <a:rPr lang="en-US" b="1" dirty="0"/>
              <a:t>means</a:t>
            </a:r>
            <a:r>
              <a:rPr lang="en-US" dirty="0"/>
              <a:t> FDR of 0.05 or less.</a:t>
            </a:r>
          </a:p>
          <a:p>
            <a:pPr lvl="1"/>
            <a:r>
              <a:rPr lang="en-US" dirty="0"/>
              <a:t>My opinion is these genes </a:t>
            </a:r>
            <a:r>
              <a:rPr lang="en-US" b="1" dirty="0"/>
              <a:t>do not</a:t>
            </a:r>
            <a:r>
              <a:rPr lang="en-US" dirty="0"/>
              <a:t> require further validation (e.g. with </a:t>
            </a:r>
            <a:r>
              <a:rPr lang="en-US" dirty="0" err="1"/>
              <a:t>qrtPCR</a:t>
            </a:r>
            <a:r>
              <a:rPr lang="en-US" dirty="0"/>
              <a:t>)</a:t>
            </a:r>
          </a:p>
          <a:p>
            <a:pPr lvl="1"/>
            <a:r>
              <a:rPr lang="en-US" dirty="0"/>
              <a:t>You can dip below the FDR of 0.05, but in my opinion you then need to validate those genes (e.g. with </a:t>
            </a:r>
            <a:r>
              <a:rPr lang="en-US" dirty="0" err="1"/>
              <a:t>qrtPCR</a:t>
            </a:r>
            <a:r>
              <a:rPr lang="en-US" dirty="0"/>
              <a:t>)</a:t>
            </a:r>
          </a:p>
        </p:txBody>
      </p:sp>
    </p:spTree>
    <p:extLst>
      <p:ext uri="{BB962C8B-B14F-4D97-AF65-F5344CB8AC3E}">
        <p14:creationId xmlns:p14="http://schemas.microsoft.com/office/powerpoint/2010/main" val="86029296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Manual</a:t>
            </a:r>
          </a:p>
        </p:txBody>
      </p:sp>
      <p:sp>
        <p:nvSpPr>
          <p:cNvPr id="3" name="Content Placeholder 2"/>
          <p:cNvSpPr>
            <a:spLocks noGrp="1"/>
          </p:cNvSpPr>
          <p:nvPr>
            <p:ph idx="1"/>
          </p:nvPr>
        </p:nvSpPr>
        <p:spPr/>
        <p:txBody>
          <a:bodyPr/>
          <a:lstStyle/>
          <a:p>
            <a:r>
              <a:rPr lang="en-US" dirty="0"/>
              <a:t>Both </a:t>
            </a:r>
            <a:r>
              <a:rPr lang="en-US" dirty="0" err="1"/>
              <a:t>edgeR</a:t>
            </a:r>
            <a:r>
              <a:rPr lang="en-US" dirty="0"/>
              <a:t> and </a:t>
            </a:r>
            <a:r>
              <a:rPr lang="en-US" dirty="0" err="1"/>
              <a:t>limma</a:t>
            </a:r>
            <a:r>
              <a:rPr lang="en-US" dirty="0"/>
              <a:t> </a:t>
            </a:r>
            <a:r>
              <a:rPr lang="en-US" dirty="0" err="1"/>
              <a:t>voom</a:t>
            </a:r>
            <a:r>
              <a:rPr lang="en-US" dirty="0"/>
              <a:t> have VERY comprehensive user manuals</a:t>
            </a:r>
          </a:p>
          <a:p>
            <a:endParaRPr lang="en-US" dirty="0"/>
          </a:p>
          <a:p>
            <a:pPr lvl="1"/>
            <a:r>
              <a:rPr lang="en-US" dirty="0" err="1"/>
              <a:t>Limma</a:t>
            </a:r>
            <a:r>
              <a:rPr lang="en-US" dirty="0"/>
              <a:t> </a:t>
            </a:r>
            <a:r>
              <a:rPr lang="en-US" dirty="0" err="1"/>
              <a:t>voom</a:t>
            </a:r>
            <a:r>
              <a:rPr lang="en-US" dirty="0"/>
              <a:t> </a:t>
            </a:r>
            <a:r>
              <a:rPr lang="en-US" dirty="0">
                <a:hlinkClick r:id="rId2"/>
              </a:rPr>
              <a:t>https://bioconductor.org/packages/release/bioc/vignettes/limma/inst/doc/usersguide.pdf</a:t>
            </a:r>
            <a:r>
              <a:rPr lang="en-US" dirty="0"/>
              <a:t>	</a:t>
            </a:r>
          </a:p>
          <a:p>
            <a:pPr lvl="1"/>
            <a:endParaRPr lang="en-US" dirty="0"/>
          </a:p>
          <a:p>
            <a:pPr lvl="1"/>
            <a:r>
              <a:rPr lang="en-US" dirty="0" err="1"/>
              <a:t>edgeR</a:t>
            </a:r>
            <a:r>
              <a:rPr lang="en-US" dirty="0"/>
              <a:t> </a:t>
            </a:r>
            <a:r>
              <a:rPr lang="en-US" dirty="0">
                <a:hlinkClick r:id="rId3"/>
              </a:rPr>
              <a:t>http://bioconductor.org/packages/release/bioc/vignettes/edgeR/inst/doc/edgeRUsersGuide.pdf</a:t>
            </a:r>
            <a:r>
              <a:rPr lang="en-US"/>
              <a:t>	</a:t>
            </a:r>
            <a:endParaRPr lang="en-US" dirty="0"/>
          </a:p>
        </p:txBody>
      </p:sp>
    </p:spTree>
    <p:extLst>
      <p:ext uri="{BB962C8B-B14F-4D97-AF65-F5344CB8AC3E}">
        <p14:creationId xmlns:p14="http://schemas.microsoft.com/office/powerpoint/2010/main" val="213231605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Summarization and Visualization</a:t>
            </a:r>
          </a:p>
        </p:txBody>
      </p:sp>
      <p:sp>
        <p:nvSpPr>
          <p:cNvPr id="3" name="Text Placeholder 2"/>
          <p:cNvSpPr>
            <a:spLocks noGrp="1"/>
          </p:cNvSpPr>
          <p:nvPr>
            <p:ph type="body" idx="1"/>
          </p:nvPr>
        </p:nvSpPr>
        <p:spPr/>
        <p:txBody>
          <a:bodyPr/>
          <a:lstStyle/>
          <a:p>
            <a:r>
              <a:rPr lang="en-US" dirty="0"/>
              <a:t>So you want to do a:</a:t>
            </a:r>
          </a:p>
          <a:p>
            <a:r>
              <a:rPr lang="en-US" dirty="0" err="1"/>
              <a:t>RNASeq</a:t>
            </a:r>
            <a:r>
              <a:rPr lang="en-US" dirty="0"/>
              <a:t> Experiment </a:t>
            </a:r>
            <a:r>
              <a:rPr lang="mr-IN" dirty="0"/>
              <a:t>–</a:t>
            </a:r>
            <a:r>
              <a:rPr lang="en-US" dirty="0"/>
              <a:t> Differential Expression Analysis</a:t>
            </a:r>
          </a:p>
        </p:txBody>
      </p:sp>
    </p:spTree>
    <p:extLst>
      <p:ext uri="{BB962C8B-B14F-4D97-AF65-F5344CB8AC3E}">
        <p14:creationId xmlns:p14="http://schemas.microsoft.com/office/powerpoint/2010/main" val="103430070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The Top Table</a:t>
            </a:r>
          </a:p>
        </p:txBody>
      </p:sp>
      <p:sp>
        <p:nvSpPr>
          <p:cNvPr id="5" name="Content Placeholder 4"/>
          <p:cNvSpPr>
            <a:spLocks noGrp="1"/>
          </p:cNvSpPr>
          <p:nvPr>
            <p:ph idx="1"/>
          </p:nvPr>
        </p:nvSpPr>
        <p:spPr/>
        <p:txBody>
          <a:bodyPr/>
          <a:lstStyle/>
          <a:p>
            <a:r>
              <a:rPr lang="en-US" dirty="0"/>
              <a:t>The basic table</a:t>
            </a:r>
          </a:p>
          <a:p>
            <a:pPr lvl="1"/>
            <a:r>
              <a:rPr lang="en-US" dirty="0" err="1"/>
              <a:t>Gene_ID</a:t>
            </a:r>
            <a:r>
              <a:rPr lang="en-US" dirty="0"/>
              <a:t>: The Gene Id from the GTF file</a:t>
            </a:r>
          </a:p>
          <a:p>
            <a:pPr lvl="1"/>
            <a:r>
              <a:rPr lang="en-US" dirty="0" err="1"/>
              <a:t>logFC</a:t>
            </a:r>
            <a:r>
              <a:rPr lang="en-US" dirty="0"/>
              <a:t>: log fold change, positive values indicate up-regulation, negative numbers indicate down-regulation</a:t>
            </a:r>
          </a:p>
          <a:p>
            <a:pPr lvl="1"/>
            <a:r>
              <a:rPr lang="en-US" dirty="0" err="1"/>
              <a:t>logCPM</a:t>
            </a:r>
            <a:r>
              <a:rPr lang="en-US" dirty="0"/>
              <a:t>: log counts per million, average ‘expression’ value of the gene</a:t>
            </a:r>
          </a:p>
          <a:p>
            <a:pPr lvl="1"/>
            <a:r>
              <a:rPr lang="en-US" dirty="0"/>
              <a:t>LR: likelihood ratio of the test (ignore)</a:t>
            </a:r>
          </a:p>
          <a:p>
            <a:pPr lvl="1"/>
            <a:r>
              <a:rPr lang="en-US" dirty="0" err="1"/>
              <a:t>Pvalue</a:t>
            </a:r>
            <a:r>
              <a:rPr lang="en-US" dirty="0"/>
              <a:t>: raw p-value for that gene (best to sort on)</a:t>
            </a:r>
          </a:p>
          <a:p>
            <a:pPr lvl="1"/>
            <a:r>
              <a:rPr lang="en-US" dirty="0"/>
              <a:t>FDR: false discover rate for that gene</a:t>
            </a:r>
          </a:p>
          <a:p>
            <a:r>
              <a:rPr lang="en-US" dirty="0"/>
              <a:t>Annotation is added in additional columns.</a:t>
            </a:r>
          </a:p>
        </p:txBody>
      </p:sp>
    </p:spTree>
    <p:extLst>
      <p:ext uri="{BB962C8B-B14F-4D97-AF65-F5344CB8AC3E}">
        <p14:creationId xmlns:p14="http://schemas.microsoft.com/office/powerpoint/2010/main" val="129125425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Visualization and Next step tools</a:t>
            </a:r>
          </a:p>
        </p:txBody>
      </p:sp>
      <p:sp>
        <p:nvSpPr>
          <p:cNvPr id="2" name="Content Placeholder 1"/>
          <p:cNvSpPr>
            <a:spLocks noGrp="1"/>
          </p:cNvSpPr>
          <p:nvPr>
            <p:ph idx="1"/>
          </p:nvPr>
        </p:nvSpPr>
        <p:spPr>
          <a:xfrm>
            <a:off x="1035424" y="1719071"/>
            <a:ext cx="10112188" cy="4938403"/>
          </a:xfrm>
        </p:spPr>
        <p:txBody>
          <a:bodyPr>
            <a:normAutofit fontScale="62500" lnSpcReduction="20000"/>
          </a:bodyPr>
          <a:lstStyle/>
          <a:p>
            <a:pPr marL="45720" indent="0">
              <a:buNone/>
            </a:pPr>
            <a:r>
              <a:rPr lang="en-US" dirty="0">
                <a:solidFill>
                  <a:schemeClr val="tx1"/>
                </a:solidFill>
              </a:rPr>
              <a:t>Visualization</a:t>
            </a:r>
          </a:p>
          <a:p>
            <a:pPr marL="502920" indent="-457200">
              <a:buFont typeface="+mj-lt"/>
              <a:buAutoNum type="arabicPeriod"/>
            </a:pPr>
            <a:r>
              <a:rPr lang="en-US" dirty="0">
                <a:solidFill>
                  <a:schemeClr val="tx1"/>
                </a:solidFill>
              </a:rPr>
              <a:t>Integrated Genome Viewer (</a:t>
            </a:r>
            <a:r>
              <a:rPr lang="en-US" dirty="0">
                <a:solidFill>
                  <a:schemeClr val="tx1"/>
                </a:solidFill>
                <a:hlinkClick r:id="rId2"/>
              </a:rPr>
              <a:t>https://www.broadinstitute.org/igv/</a:t>
            </a:r>
            <a:r>
              <a:rPr lang="en-US" dirty="0">
                <a:solidFill>
                  <a:schemeClr val="tx1"/>
                </a:solidFill>
              </a:rPr>
              <a:t>)</a:t>
            </a:r>
          </a:p>
          <a:p>
            <a:pPr marL="45720" indent="0">
              <a:buNone/>
            </a:pPr>
            <a:r>
              <a:rPr lang="en-US" dirty="0">
                <a:solidFill>
                  <a:schemeClr val="tx1"/>
                </a:solidFill>
              </a:rPr>
              <a:t>Further Annotation of Genes</a:t>
            </a:r>
          </a:p>
          <a:p>
            <a:pPr marL="502920" indent="-457200">
              <a:buFont typeface="+mj-lt"/>
              <a:buAutoNum type="arabicPeriod"/>
            </a:pPr>
            <a:r>
              <a:rPr lang="en-US" dirty="0">
                <a:solidFill>
                  <a:schemeClr val="tx1"/>
                </a:solidFill>
              </a:rPr>
              <a:t>DAVID (http://</a:t>
            </a:r>
            <a:r>
              <a:rPr lang="en-US" dirty="0" err="1">
                <a:solidFill>
                  <a:schemeClr val="tx1"/>
                </a:solidFill>
              </a:rPr>
              <a:t>david.abcc.ncifcrf.gov</a:t>
            </a:r>
            <a:r>
              <a:rPr lang="en-US" dirty="0">
                <a:solidFill>
                  <a:schemeClr val="tx1"/>
                </a:solidFill>
              </a:rPr>
              <a:t>/</a:t>
            </a:r>
            <a:r>
              <a:rPr lang="en-US" dirty="0" err="1">
                <a:solidFill>
                  <a:schemeClr val="tx1"/>
                </a:solidFill>
              </a:rPr>
              <a:t>tools.jsp</a:t>
            </a:r>
            <a:r>
              <a:rPr lang="en-US" dirty="0">
                <a:solidFill>
                  <a:schemeClr val="tx1"/>
                </a:solidFill>
              </a:rPr>
              <a:t>)</a:t>
            </a:r>
          </a:p>
          <a:p>
            <a:pPr marL="502920" indent="-457200">
              <a:buFont typeface="+mj-lt"/>
              <a:buAutoNum type="arabicPeriod"/>
            </a:pPr>
            <a:r>
              <a:rPr lang="en-US" dirty="0" err="1">
                <a:solidFill>
                  <a:schemeClr val="tx1"/>
                </a:solidFill>
              </a:rPr>
              <a:t>ConsensusPathdb</a:t>
            </a:r>
            <a:r>
              <a:rPr lang="en-US" dirty="0">
                <a:solidFill>
                  <a:schemeClr val="tx1"/>
                </a:solidFill>
              </a:rPr>
              <a:t> (http://</a:t>
            </a:r>
            <a:r>
              <a:rPr lang="en-US" dirty="0" err="1">
                <a:solidFill>
                  <a:schemeClr val="tx1"/>
                </a:solidFill>
              </a:rPr>
              <a:t>cpdb.molgen.mpg.de</a:t>
            </a:r>
            <a:r>
              <a:rPr lang="en-US" dirty="0">
                <a:solidFill>
                  <a:schemeClr val="tx1"/>
                </a:solidFill>
              </a:rPr>
              <a:t>/)</a:t>
            </a:r>
          </a:p>
          <a:p>
            <a:pPr marL="502920" indent="-457200">
              <a:buFont typeface="+mj-lt"/>
              <a:buAutoNum type="arabicPeriod"/>
            </a:pPr>
            <a:r>
              <a:rPr lang="en-US" dirty="0" err="1">
                <a:solidFill>
                  <a:schemeClr val="tx1"/>
                </a:solidFill>
              </a:rPr>
              <a:t>NetGestalt</a:t>
            </a:r>
            <a:r>
              <a:rPr lang="en-US" dirty="0">
                <a:solidFill>
                  <a:schemeClr val="tx1"/>
                </a:solidFill>
              </a:rPr>
              <a:t> (http://</a:t>
            </a:r>
            <a:r>
              <a:rPr lang="en-US" dirty="0" err="1">
                <a:solidFill>
                  <a:schemeClr val="tx1"/>
                </a:solidFill>
              </a:rPr>
              <a:t>www.netgestalt.org</a:t>
            </a:r>
            <a:r>
              <a:rPr lang="en-US" dirty="0">
                <a:solidFill>
                  <a:schemeClr val="tx1"/>
                </a:solidFill>
              </a:rPr>
              <a:t>/)</a:t>
            </a:r>
          </a:p>
          <a:p>
            <a:pPr marL="502920" indent="-457200">
              <a:buFont typeface="+mj-lt"/>
              <a:buAutoNum type="arabicPeriod"/>
            </a:pPr>
            <a:r>
              <a:rPr lang="en-US" dirty="0">
                <a:solidFill>
                  <a:schemeClr val="tx1"/>
                </a:solidFill>
              </a:rPr>
              <a:t>Molecular Signatures Database (http://</a:t>
            </a:r>
            <a:r>
              <a:rPr lang="en-US" dirty="0" err="1">
                <a:solidFill>
                  <a:schemeClr val="tx1"/>
                </a:solidFill>
              </a:rPr>
              <a:t>www.netgestalt.org</a:t>
            </a:r>
            <a:r>
              <a:rPr lang="en-US" dirty="0">
                <a:solidFill>
                  <a:schemeClr val="tx1"/>
                </a:solidFill>
              </a:rPr>
              <a:t>/)</a:t>
            </a:r>
          </a:p>
          <a:p>
            <a:pPr marL="502920" indent="-457200">
              <a:buFont typeface="+mj-lt"/>
              <a:buAutoNum type="arabicPeriod"/>
            </a:pPr>
            <a:r>
              <a:rPr lang="en-US" dirty="0">
                <a:solidFill>
                  <a:schemeClr val="tx1"/>
                </a:solidFill>
              </a:rPr>
              <a:t>PANTHER (http://</a:t>
            </a:r>
            <a:r>
              <a:rPr lang="en-US" dirty="0" err="1">
                <a:solidFill>
                  <a:schemeClr val="tx1"/>
                </a:solidFill>
              </a:rPr>
              <a:t>www.pantherdb.org</a:t>
            </a:r>
            <a:r>
              <a:rPr lang="en-US" dirty="0">
                <a:solidFill>
                  <a:schemeClr val="tx1"/>
                </a:solidFill>
              </a:rPr>
              <a:t>/)</a:t>
            </a:r>
          </a:p>
          <a:p>
            <a:pPr marL="502920" indent="-457200">
              <a:buFont typeface="+mj-lt"/>
              <a:buAutoNum type="arabicPeriod"/>
            </a:pPr>
            <a:r>
              <a:rPr lang="en-US" dirty="0">
                <a:solidFill>
                  <a:schemeClr val="tx1"/>
                </a:solidFill>
              </a:rPr>
              <a:t>Cognoscente (http://</a:t>
            </a:r>
            <a:r>
              <a:rPr lang="en-US" dirty="0" err="1">
                <a:solidFill>
                  <a:schemeClr val="tx1"/>
                </a:solidFill>
              </a:rPr>
              <a:t>vanburenlab.medicine.tamhsc.edu</a:t>
            </a:r>
            <a:r>
              <a:rPr lang="en-US" dirty="0">
                <a:solidFill>
                  <a:schemeClr val="tx1"/>
                </a:solidFill>
              </a:rPr>
              <a:t>/</a:t>
            </a:r>
            <a:r>
              <a:rPr lang="en-US" dirty="0" err="1">
                <a:solidFill>
                  <a:schemeClr val="tx1"/>
                </a:solidFill>
              </a:rPr>
              <a:t>cognoscente.shtml</a:t>
            </a:r>
            <a:r>
              <a:rPr lang="en-US" dirty="0">
                <a:solidFill>
                  <a:schemeClr val="tx1"/>
                </a:solidFill>
              </a:rPr>
              <a:t>)</a:t>
            </a:r>
          </a:p>
          <a:p>
            <a:pPr marL="502920" indent="-457200">
              <a:buFont typeface="+mj-lt"/>
              <a:buAutoNum type="arabicPeriod"/>
            </a:pPr>
            <a:r>
              <a:rPr lang="en-US" dirty="0">
                <a:solidFill>
                  <a:schemeClr val="tx1"/>
                </a:solidFill>
              </a:rPr>
              <a:t>Pathway Commons (http://</a:t>
            </a:r>
            <a:r>
              <a:rPr lang="en-US" dirty="0" err="1">
                <a:solidFill>
                  <a:schemeClr val="tx1"/>
                </a:solidFill>
              </a:rPr>
              <a:t>www.pathwaycommons.org</a:t>
            </a:r>
            <a:r>
              <a:rPr lang="en-US" dirty="0">
                <a:solidFill>
                  <a:schemeClr val="tx1"/>
                </a:solidFill>
              </a:rPr>
              <a:t>/)</a:t>
            </a:r>
          </a:p>
          <a:p>
            <a:pPr marL="502920" indent="-457200">
              <a:buFont typeface="+mj-lt"/>
              <a:buAutoNum type="arabicPeriod"/>
            </a:pPr>
            <a:r>
              <a:rPr lang="en-US" dirty="0" err="1">
                <a:solidFill>
                  <a:schemeClr val="tx1"/>
                </a:solidFill>
              </a:rPr>
              <a:t>Readctome</a:t>
            </a:r>
            <a:r>
              <a:rPr lang="en-US" dirty="0">
                <a:solidFill>
                  <a:schemeClr val="tx1"/>
                </a:solidFill>
              </a:rPr>
              <a:t> (http://</a:t>
            </a:r>
            <a:r>
              <a:rPr lang="en-US" dirty="0" err="1">
                <a:solidFill>
                  <a:schemeClr val="tx1"/>
                </a:solidFill>
              </a:rPr>
              <a:t>www.reactome.org</a:t>
            </a:r>
            <a:r>
              <a:rPr lang="en-US" dirty="0">
                <a:solidFill>
                  <a:schemeClr val="tx1"/>
                </a:solidFill>
              </a:rPr>
              <a:t>/)</a:t>
            </a:r>
          </a:p>
          <a:p>
            <a:pPr marL="502920" indent="-457200">
              <a:buFont typeface="+mj-lt"/>
              <a:buAutoNum type="arabicPeriod"/>
            </a:pPr>
            <a:r>
              <a:rPr lang="en-US" dirty="0" err="1">
                <a:solidFill>
                  <a:schemeClr val="tx1"/>
                </a:solidFill>
              </a:rPr>
              <a:t>PathVisio</a:t>
            </a:r>
            <a:r>
              <a:rPr lang="en-US" dirty="0">
                <a:solidFill>
                  <a:schemeClr val="tx1"/>
                </a:solidFill>
              </a:rPr>
              <a:t> (http://</a:t>
            </a:r>
            <a:r>
              <a:rPr lang="en-US" dirty="0" err="1">
                <a:solidFill>
                  <a:schemeClr val="tx1"/>
                </a:solidFill>
              </a:rPr>
              <a:t>www.pathvisio.org</a:t>
            </a:r>
            <a:r>
              <a:rPr lang="en-US" dirty="0">
                <a:solidFill>
                  <a:schemeClr val="tx1"/>
                </a:solidFill>
              </a:rPr>
              <a:t>/)</a:t>
            </a:r>
          </a:p>
          <a:p>
            <a:pPr marL="502920" indent="-457200">
              <a:buFont typeface="+mj-lt"/>
              <a:buAutoNum type="arabicPeriod"/>
            </a:pPr>
            <a:r>
              <a:rPr lang="en-US" dirty="0" err="1">
                <a:solidFill>
                  <a:schemeClr val="tx1"/>
                </a:solidFill>
              </a:rPr>
              <a:t>Moksiskaan</a:t>
            </a:r>
            <a:r>
              <a:rPr lang="en-US" dirty="0">
                <a:solidFill>
                  <a:schemeClr val="tx1"/>
                </a:solidFill>
              </a:rPr>
              <a:t> (</a:t>
            </a:r>
            <a:r>
              <a:rPr lang="en-US" dirty="0">
                <a:solidFill>
                  <a:schemeClr val="tx1"/>
                </a:solidFill>
                <a:hlinkClick r:id="rId3"/>
              </a:rPr>
              <a:t>http://csbi.ltdk.helsinki.fi/moksiskaan/)</a:t>
            </a:r>
            <a:endParaRPr lang="en-US" dirty="0">
              <a:solidFill>
                <a:schemeClr val="tx1"/>
              </a:solidFill>
            </a:endParaRPr>
          </a:p>
          <a:p>
            <a:pPr marL="502920" indent="-457200">
              <a:buFont typeface="+mj-lt"/>
              <a:buAutoNum type="arabicPeriod"/>
            </a:pPr>
            <a:r>
              <a:rPr lang="en-US" dirty="0">
                <a:solidFill>
                  <a:schemeClr val="tx1"/>
                </a:solidFill>
              </a:rPr>
              <a:t>Weighed Gene Co-Expression Network Analysis (WGCNA)s</a:t>
            </a:r>
          </a:p>
          <a:p>
            <a:pPr marL="502920" indent="-457200">
              <a:buFont typeface="+mj-lt"/>
              <a:buAutoNum type="arabicPeriod"/>
            </a:pPr>
            <a:r>
              <a:rPr lang="en-US" dirty="0">
                <a:solidFill>
                  <a:schemeClr val="tx1"/>
                </a:solidFill>
              </a:rPr>
              <a:t>More tools in R </a:t>
            </a:r>
            <a:r>
              <a:rPr lang="en-US" dirty="0" err="1">
                <a:solidFill>
                  <a:schemeClr val="tx1"/>
                </a:solidFill>
              </a:rPr>
              <a:t>Bioconductor</a:t>
            </a:r>
            <a:endParaRPr lang="en-US" dirty="0">
              <a:solidFill>
                <a:schemeClr val="tx1"/>
              </a:solidFill>
            </a:endParaRPr>
          </a:p>
        </p:txBody>
      </p:sp>
    </p:spTree>
    <p:extLst>
      <p:ext uri="{BB962C8B-B14F-4D97-AF65-F5344CB8AC3E}">
        <p14:creationId xmlns:p14="http://schemas.microsoft.com/office/powerpoint/2010/main" val="178796042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Gene Set enrichment analysis (GSEA)</a:t>
            </a:r>
            <a:br>
              <a:rPr lang="en-US" dirty="0"/>
            </a:br>
            <a:r>
              <a:rPr lang="en-US" dirty="0"/>
              <a:t>And GO/Pathway Enrichment</a:t>
            </a:r>
          </a:p>
        </p:txBody>
      </p:sp>
      <p:sp>
        <p:nvSpPr>
          <p:cNvPr id="2" name="Content Placeholder 1"/>
          <p:cNvSpPr>
            <a:spLocks noGrp="1"/>
          </p:cNvSpPr>
          <p:nvPr>
            <p:ph idx="1"/>
          </p:nvPr>
        </p:nvSpPr>
        <p:spPr/>
        <p:txBody>
          <a:bodyPr>
            <a:normAutofit lnSpcReduction="10000"/>
          </a:bodyPr>
          <a:lstStyle/>
          <a:p>
            <a:pPr marL="45720" indent="0">
              <a:buNone/>
            </a:pPr>
            <a:r>
              <a:rPr lang="en-US" dirty="0"/>
              <a:t>Gene set enrichment analysis</a:t>
            </a:r>
          </a:p>
          <a:p>
            <a:r>
              <a:rPr lang="en-US" dirty="0"/>
              <a:t>A computational method that determines whether an a priori set of genes (e.g. gene ontology group, or pathway) shows statistically significant, concordant differences between two biological states (e.g. phenotypes)</a:t>
            </a:r>
          </a:p>
          <a:p>
            <a:endParaRPr lang="en-US" dirty="0"/>
          </a:p>
          <a:p>
            <a:pPr marL="45720" indent="0">
              <a:buNone/>
            </a:pPr>
            <a:r>
              <a:rPr lang="en-US" dirty="0"/>
              <a:t>Gene Ontology/Pathways enrichment analysis</a:t>
            </a:r>
          </a:p>
          <a:p>
            <a:r>
              <a:rPr lang="en-US" dirty="0"/>
              <a:t>Given a set of genes that are up-regulated, which gene ontologies or pathways are over-represented (or under-represented) using annotations for </a:t>
            </a:r>
            <a:r>
              <a:rPr lang="en-US"/>
              <a:t>that gene set.</a:t>
            </a:r>
            <a:endParaRPr lang="en-US" dirty="0"/>
          </a:p>
        </p:txBody>
      </p:sp>
    </p:spTree>
    <p:extLst>
      <p:ext uri="{BB962C8B-B14F-4D97-AF65-F5344CB8AC3E}">
        <p14:creationId xmlns:p14="http://schemas.microsoft.com/office/powerpoint/2010/main" val="51225773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Tag-</a:t>
            </a:r>
            <a:r>
              <a:rPr lang="en-US" dirty="0" err="1"/>
              <a:t>seq</a:t>
            </a:r>
            <a:endParaRPr lang="en-US" dirty="0"/>
          </a:p>
        </p:txBody>
      </p:sp>
      <p:sp>
        <p:nvSpPr>
          <p:cNvPr id="5" name="Text Placeholder 4"/>
          <p:cNvSpPr>
            <a:spLocks noGrp="1"/>
          </p:cNvSpPr>
          <p:nvPr>
            <p:ph type="body" idx="1"/>
          </p:nvPr>
        </p:nvSpPr>
        <p:spPr/>
        <p:txBody>
          <a:bodyPr/>
          <a:lstStyle/>
          <a:p>
            <a:r>
              <a:rPr lang="en-US" dirty="0"/>
              <a:t>So you want to do a:</a:t>
            </a:r>
          </a:p>
          <a:p>
            <a:r>
              <a:rPr lang="en-US" dirty="0" err="1"/>
              <a:t>RNASeq</a:t>
            </a:r>
            <a:r>
              <a:rPr lang="en-US" dirty="0"/>
              <a:t> Experiment </a:t>
            </a:r>
            <a:r>
              <a:rPr lang="mr-IN" dirty="0"/>
              <a:t>–</a:t>
            </a:r>
            <a:r>
              <a:rPr lang="en-US" dirty="0"/>
              <a:t> Differential Expression Analysis</a:t>
            </a:r>
          </a:p>
          <a:p>
            <a:endParaRPr lang="en-US" dirty="0"/>
          </a:p>
        </p:txBody>
      </p:sp>
    </p:spTree>
    <p:extLst>
      <p:ext uri="{BB962C8B-B14F-4D97-AF65-F5344CB8AC3E}">
        <p14:creationId xmlns:p14="http://schemas.microsoft.com/office/powerpoint/2010/main" val="90857403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a:t>
            </a:r>
            <a:r>
              <a:rPr lang="en-US" dirty="0" err="1"/>
              <a:t>TagSeq</a:t>
            </a:r>
            <a:endParaRPr lang="en-US" dirty="0"/>
          </a:p>
        </p:txBody>
      </p:sp>
      <p:sp>
        <p:nvSpPr>
          <p:cNvPr id="3" name="Content Placeholder 2"/>
          <p:cNvSpPr>
            <a:spLocks noGrp="1"/>
          </p:cNvSpPr>
          <p:nvPr>
            <p:ph idx="1"/>
          </p:nvPr>
        </p:nvSpPr>
        <p:spPr/>
        <p:txBody>
          <a:bodyPr>
            <a:normAutofit/>
          </a:bodyPr>
          <a:lstStyle/>
          <a:p>
            <a:r>
              <a:rPr lang="en-US" sz="3600" dirty="0"/>
              <a:t>Generic name for 3’ biased transcriptome sequencing</a:t>
            </a:r>
          </a:p>
          <a:p>
            <a:r>
              <a:rPr lang="en-US" sz="3600" dirty="0"/>
              <a:t>Standard RNAseq has a bias associated with transcript length</a:t>
            </a:r>
          </a:p>
          <a:p>
            <a:r>
              <a:rPr lang="en-US" sz="3600" dirty="0"/>
              <a:t>In </a:t>
            </a:r>
            <a:r>
              <a:rPr lang="en-US" sz="3600" dirty="0" err="1"/>
              <a:t>TagSeq</a:t>
            </a:r>
            <a:r>
              <a:rPr lang="en-US" sz="3600" dirty="0"/>
              <a:t> methods one transcript -&gt; one read</a:t>
            </a:r>
          </a:p>
          <a:p>
            <a:r>
              <a:rPr lang="en-US" sz="3600" dirty="0"/>
              <a:t>Interested in Differential Gene Expression AND not splice variation, transcript sequence, etc.</a:t>
            </a:r>
          </a:p>
        </p:txBody>
      </p:sp>
    </p:spTree>
    <p:extLst>
      <p:ext uri="{BB962C8B-B14F-4D97-AF65-F5344CB8AC3E}">
        <p14:creationId xmlns:p14="http://schemas.microsoft.com/office/powerpoint/2010/main" val="158731239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 </a:t>
            </a:r>
          </a:p>
        </p:txBody>
      </p:sp>
      <p:sp>
        <p:nvSpPr>
          <p:cNvPr id="5" name="Content Placeholder 4"/>
          <p:cNvSpPr>
            <a:spLocks noGrp="1"/>
          </p:cNvSpPr>
          <p:nvPr>
            <p:ph idx="1"/>
          </p:nvPr>
        </p:nvSpPr>
        <p:spPr/>
        <p:txBody>
          <a:bodyPr/>
          <a:lstStyle/>
          <a:p>
            <a:endParaRPr lang="en-US" dirty="0"/>
          </a:p>
        </p:txBody>
      </p:sp>
      <p:pic>
        <p:nvPicPr>
          <p:cNvPr id="3" name="Picture 2"/>
          <p:cNvPicPr>
            <a:picLocks noChangeAspect="1"/>
          </p:cNvPicPr>
          <p:nvPr/>
        </p:nvPicPr>
        <p:blipFill>
          <a:blip r:embed="rId2"/>
          <a:stretch>
            <a:fillRect/>
          </a:stretch>
        </p:blipFill>
        <p:spPr>
          <a:xfrm>
            <a:off x="3098971" y="365126"/>
            <a:ext cx="6590406" cy="6492874"/>
          </a:xfrm>
          <a:prstGeom prst="rect">
            <a:avLst/>
          </a:prstGeom>
        </p:spPr>
      </p:pic>
    </p:spTree>
    <p:extLst>
      <p:ext uri="{BB962C8B-B14F-4D97-AF65-F5344CB8AC3E}">
        <p14:creationId xmlns:p14="http://schemas.microsoft.com/office/powerpoint/2010/main" val="191752611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Protocol</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87026" y="1825624"/>
            <a:ext cx="8428574" cy="4574185"/>
          </a:xfrm>
        </p:spPr>
      </p:pic>
    </p:spTree>
    <p:extLst>
      <p:ext uri="{BB962C8B-B14F-4D97-AF65-F5344CB8AC3E}">
        <p14:creationId xmlns:p14="http://schemas.microsoft.com/office/powerpoint/2010/main" val="2940639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23260" y="365125"/>
            <a:ext cx="10515600" cy="1325563"/>
          </a:xfrm>
        </p:spPr>
        <p:txBody>
          <a:bodyPr/>
          <a:lstStyle/>
          <a:p>
            <a:r>
              <a:rPr lang="en-US" dirty="0"/>
              <a:t>What do you get when you collaborate with the Bioinformatics Core</a:t>
            </a:r>
          </a:p>
        </p:txBody>
      </p:sp>
      <p:sp>
        <p:nvSpPr>
          <p:cNvPr id="3" name="Content Placeholder 2"/>
          <p:cNvSpPr>
            <a:spLocks noGrp="1"/>
          </p:cNvSpPr>
          <p:nvPr>
            <p:ph idx="1"/>
          </p:nvPr>
        </p:nvSpPr>
        <p:spPr/>
        <p:txBody>
          <a:bodyPr>
            <a:normAutofit/>
          </a:bodyPr>
          <a:lstStyle/>
          <a:p>
            <a:r>
              <a:rPr lang="en-US" dirty="0"/>
              <a:t>‘Borrow’ our computational resources</a:t>
            </a:r>
          </a:p>
          <a:p>
            <a:pPr lvl="1"/>
            <a:r>
              <a:rPr lang="en-US" dirty="0"/>
              <a:t>High throughput data requires a lot of storage and computing power</a:t>
            </a:r>
          </a:p>
          <a:p>
            <a:r>
              <a:rPr lang="en-US" dirty="0"/>
              <a:t>Immediate access to our experience and expertise</a:t>
            </a:r>
          </a:p>
          <a:p>
            <a:pPr lvl="1"/>
            <a:r>
              <a:rPr lang="en-US" dirty="0"/>
              <a:t>Ensures you’ll get high quality results and in a format you can actually use</a:t>
            </a:r>
          </a:p>
          <a:p>
            <a:r>
              <a:rPr lang="en-US" dirty="0"/>
              <a:t>We know how to select the optimal analysis</a:t>
            </a:r>
          </a:p>
          <a:p>
            <a:pPr lvl="1"/>
            <a:r>
              <a:rPr lang="en-US" dirty="0"/>
              <a:t>This results in a much quicker path to interpretation</a:t>
            </a:r>
          </a:p>
          <a:p>
            <a:r>
              <a:rPr lang="en-US" dirty="0"/>
              <a:t>Collaborating with the Bioinformatics core makes the project far more likely to succeed. </a:t>
            </a:r>
          </a:p>
          <a:p>
            <a:pPr lvl="1"/>
            <a:r>
              <a:rPr lang="en-US" dirty="0"/>
              <a:t>The sequencing experts contribute their expertise, the biologist contributes theirs, and the bioinformaticians contribute theirs</a:t>
            </a:r>
          </a:p>
        </p:txBody>
      </p:sp>
      <p:sp>
        <p:nvSpPr>
          <p:cNvPr id="4" name="TextBox 3">
            <a:extLst>
              <a:ext uri="{FF2B5EF4-FFF2-40B4-BE49-F238E27FC236}">
                <a16:creationId xmlns:a16="http://schemas.microsoft.com/office/drawing/2014/main" id="{4CED01FC-ACD0-894F-9D13-9E366B67ECD8}"/>
              </a:ext>
            </a:extLst>
          </p:cNvPr>
          <p:cNvSpPr txBox="1"/>
          <p:nvPr/>
        </p:nvSpPr>
        <p:spPr>
          <a:xfrm>
            <a:off x="1238054" y="6357886"/>
            <a:ext cx="10515600" cy="369332"/>
          </a:xfrm>
          <a:prstGeom prst="rect">
            <a:avLst/>
          </a:prstGeom>
          <a:noFill/>
        </p:spPr>
        <p:txBody>
          <a:bodyPr wrap="square" rtlCol="0">
            <a:spAutoFit/>
          </a:bodyPr>
          <a:lstStyle/>
          <a:p>
            <a:r>
              <a:rPr lang="en-US" dirty="0">
                <a:solidFill>
                  <a:srgbClr val="FF0000"/>
                </a:solidFill>
              </a:rPr>
              <a:t>Fee for service based on hourly rate of $97/hour most projects 20-50 hours can do partial FTE for large grants</a:t>
            </a:r>
          </a:p>
        </p:txBody>
      </p:sp>
    </p:spTree>
    <p:extLst>
      <p:ext uri="{BB962C8B-B14F-4D97-AF65-F5344CB8AC3E}">
        <p14:creationId xmlns:p14="http://schemas.microsoft.com/office/powerpoint/2010/main" val="181193633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Benefits</a:t>
            </a:r>
          </a:p>
        </p:txBody>
      </p:sp>
      <p:sp>
        <p:nvSpPr>
          <p:cNvPr id="5" name="Content Placeholder 4"/>
          <p:cNvSpPr>
            <a:spLocks noGrp="1"/>
          </p:cNvSpPr>
          <p:nvPr>
            <p:ph idx="1"/>
          </p:nvPr>
        </p:nvSpPr>
        <p:spPr/>
        <p:txBody>
          <a:bodyPr/>
          <a:lstStyle/>
          <a:p>
            <a:r>
              <a:rPr lang="en-US" dirty="0"/>
              <a:t>Low input and low quality samples (say as low as 100pg)</a:t>
            </a:r>
          </a:p>
          <a:p>
            <a:r>
              <a:rPr lang="en-US" dirty="0"/>
              <a:t>Faster library preparation protocol, means cheaper libraries</a:t>
            </a:r>
          </a:p>
          <a:p>
            <a:r>
              <a:rPr lang="en-US" dirty="0"/>
              <a:t>Strand specific</a:t>
            </a:r>
          </a:p>
          <a:p>
            <a:r>
              <a:rPr lang="en-US" dirty="0"/>
              <a:t>Can pinpoint 3’ to </a:t>
            </a:r>
            <a:r>
              <a:rPr lang="en-US" dirty="0" err="1"/>
              <a:t>polyA</a:t>
            </a:r>
            <a:r>
              <a:rPr lang="en-US" dirty="0"/>
              <a:t> junctions and obtain accurate information about the 3’ UTR (REV kit)</a:t>
            </a:r>
          </a:p>
          <a:p>
            <a:r>
              <a:rPr lang="en-US" dirty="0"/>
              <a:t>Best suited for gene counting</a:t>
            </a:r>
          </a:p>
          <a:p>
            <a:r>
              <a:rPr lang="en-US" dirty="0"/>
              <a:t>Significant cost saving through multiplexing, need less sequencing per sample, comparable to microarrays</a:t>
            </a:r>
          </a:p>
          <a:p>
            <a:r>
              <a:rPr lang="en-US" dirty="0"/>
              <a:t>Single read sequencing is sufficient</a:t>
            </a:r>
          </a:p>
          <a:p>
            <a:endParaRPr lang="en-US" dirty="0"/>
          </a:p>
          <a:p>
            <a:endParaRPr lang="en-US" dirty="0"/>
          </a:p>
        </p:txBody>
      </p:sp>
    </p:spTree>
    <p:extLst>
      <p:ext uri="{BB962C8B-B14F-4D97-AF65-F5344CB8AC3E}">
        <p14:creationId xmlns:p14="http://schemas.microsoft.com/office/powerpoint/2010/main" val="113539490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Disadvantages</a:t>
            </a:r>
          </a:p>
        </p:txBody>
      </p:sp>
      <p:sp>
        <p:nvSpPr>
          <p:cNvPr id="3" name="Content Placeholder 2"/>
          <p:cNvSpPr>
            <a:spLocks noGrp="1"/>
          </p:cNvSpPr>
          <p:nvPr>
            <p:ph idx="1"/>
          </p:nvPr>
        </p:nvSpPr>
        <p:spPr/>
        <p:txBody>
          <a:bodyPr/>
          <a:lstStyle/>
          <a:p>
            <a:r>
              <a:rPr lang="en-US" dirty="0"/>
              <a:t>Data does not contain any transcript splicing information</a:t>
            </a:r>
          </a:p>
          <a:p>
            <a:r>
              <a:rPr lang="en-US" dirty="0"/>
              <a:t>Requires (sort of) a reference genome with good annotation (plus known UTRs)</a:t>
            </a:r>
          </a:p>
          <a:p>
            <a:r>
              <a:rPr lang="en-US" dirty="0"/>
              <a:t>Only applicable to Eukaryotic samples (requires </a:t>
            </a:r>
            <a:r>
              <a:rPr lang="en-US" dirty="0" err="1"/>
              <a:t>polyA</a:t>
            </a:r>
            <a:r>
              <a:rPr lang="en-US" dirty="0"/>
              <a:t>)</a:t>
            </a:r>
          </a:p>
          <a:p>
            <a:r>
              <a:rPr lang="en-US" dirty="0"/>
              <a:t>protocol is a (a bit) more sensitive to chemical contaminants (spin column cleaned RNA samples are recommended)</a:t>
            </a:r>
          </a:p>
        </p:txBody>
      </p:sp>
    </p:spTree>
    <p:extLst>
      <p:ext uri="{BB962C8B-B14F-4D97-AF65-F5344CB8AC3E}">
        <p14:creationId xmlns:p14="http://schemas.microsoft.com/office/powerpoint/2010/main" val="4246428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Bioinformatics</a:t>
            </a:r>
          </a:p>
        </p:txBody>
      </p:sp>
      <p:sp>
        <p:nvSpPr>
          <p:cNvPr id="3" name="Content Placeholder 2"/>
          <p:cNvSpPr>
            <a:spLocks noGrp="1"/>
          </p:cNvSpPr>
          <p:nvPr>
            <p:ph idx="1"/>
          </p:nvPr>
        </p:nvSpPr>
        <p:spPr/>
        <p:txBody>
          <a:bodyPr/>
          <a:lstStyle/>
          <a:p>
            <a:r>
              <a:rPr lang="en-US" dirty="0"/>
              <a:t>When sequencing only the interior (non-</a:t>
            </a:r>
            <a:r>
              <a:rPr lang="en-US" dirty="0" err="1"/>
              <a:t>polyA</a:t>
            </a:r>
            <a:r>
              <a:rPr lang="en-US" dirty="0"/>
              <a:t>) read</a:t>
            </a:r>
          </a:p>
          <a:p>
            <a:pPr lvl="1"/>
            <a:r>
              <a:rPr lang="en-US" dirty="0"/>
              <a:t>Need to trim off the first 11bp that represents the random primer</a:t>
            </a:r>
          </a:p>
          <a:p>
            <a:pPr lvl="1"/>
            <a:r>
              <a:rPr lang="en-US" dirty="0"/>
              <a:t>Align with STAR, which will soft clip off any potential adapter and span any intron-exon gap you may land in</a:t>
            </a:r>
          </a:p>
          <a:p>
            <a:r>
              <a:rPr lang="en-US" dirty="0"/>
              <a:t>When sequencing pairs, can follow the same protocol as ’normal’ RNAseq paired end, but need to also trim that same 11bp, now possibly on read2</a:t>
            </a:r>
          </a:p>
          <a:p>
            <a:endParaRPr lang="en-US" dirty="0"/>
          </a:p>
          <a:p>
            <a:r>
              <a:rPr lang="en-US" dirty="0"/>
              <a:t>Rest is the same as standard RNAseq</a:t>
            </a:r>
          </a:p>
          <a:p>
            <a:endParaRPr lang="en-US" dirty="0"/>
          </a:p>
        </p:txBody>
      </p:sp>
    </p:spTree>
    <p:extLst>
      <p:ext uri="{BB962C8B-B14F-4D97-AF65-F5344CB8AC3E}">
        <p14:creationId xmlns:p14="http://schemas.microsoft.com/office/powerpoint/2010/main" val="73268399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61329" y="365125"/>
            <a:ext cx="6737437" cy="6217541"/>
          </a:xfrm>
        </p:spPr>
      </p:pic>
    </p:spTree>
    <p:extLst>
      <p:ext uri="{BB962C8B-B14F-4D97-AF65-F5344CB8AC3E}">
        <p14:creationId xmlns:p14="http://schemas.microsoft.com/office/powerpoint/2010/main" val="54872248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Software</a:t>
            </a:r>
          </a:p>
        </p:txBody>
      </p:sp>
      <p:sp>
        <p:nvSpPr>
          <p:cNvPr id="5" name="Text Placeholder 4"/>
          <p:cNvSpPr>
            <a:spLocks noGrp="1"/>
          </p:cNvSpPr>
          <p:nvPr>
            <p:ph type="body" idx="1"/>
          </p:nvPr>
        </p:nvSpPr>
        <p:spPr/>
        <p:txBody>
          <a:bodyPr/>
          <a:lstStyle/>
          <a:p>
            <a:r>
              <a:rPr lang="en-US" dirty="0"/>
              <a:t>So you want to do a:</a:t>
            </a:r>
          </a:p>
          <a:p>
            <a:r>
              <a:rPr lang="en-US" dirty="0" err="1"/>
              <a:t>RNASeq</a:t>
            </a:r>
            <a:r>
              <a:rPr lang="en-US" dirty="0"/>
              <a:t> Experiment </a:t>
            </a:r>
            <a:r>
              <a:rPr lang="mr-IN" dirty="0"/>
              <a:t>–</a:t>
            </a:r>
            <a:r>
              <a:rPr lang="en-US" dirty="0"/>
              <a:t> Differential Expression Analysis</a:t>
            </a:r>
          </a:p>
          <a:p>
            <a:endParaRPr lang="en-US" dirty="0"/>
          </a:p>
        </p:txBody>
      </p:sp>
    </p:spTree>
    <p:extLst>
      <p:ext uri="{BB962C8B-B14F-4D97-AF65-F5344CB8AC3E}">
        <p14:creationId xmlns:p14="http://schemas.microsoft.com/office/powerpoint/2010/main" val="77439748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Software</a:t>
            </a:r>
          </a:p>
        </p:txBody>
      </p:sp>
      <p:sp>
        <p:nvSpPr>
          <p:cNvPr id="2" name="Content Placeholder 1"/>
          <p:cNvSpPr>
            <a:spLocks noGrp="1"/>
          </p:cNvSpPr>
          <p:nvPr>
            <p:ph idx="1"/>
          </p:nvPr>
        </p:nvSpPr>
        <p:spPr>
          <a:xfrm>
            <a:off x="838200" y="1825624"/>
            <a:ext cx="10515600" cy="4815019"/>
          </a:xfrm>
        </p:spPr>
        <p:txBody>
          <a:bodyPr>
            <a:normAutofit fontScale="77500" lnSpcReduction="20000"/>
          </a:bodyPr>
          <a:lstStyle/>
          <a:p>
            <a:pPr marL="45720" indent="0">
              <a:buNone/>
            </a:pPr>
            <a:r>
              <a:rPr lang="en-US" b="1" dirty="0"/>
              <a:t>Preprocessing</a:t>
            </a:r>
            <a:r>
              <a:rPr lang="en-US" dirty="0"/>
              <a:t>: </a:t>
            </a:r>
          </a:p>
          <a:p>
            <a:r>
              <a:rPr lang="en-US" dirty="0"/>
              <a:t>Python 2.7</a:t>
            </a:r>
          </a:p>
          <a:p>
            <a:pPr lvl="1"/>
            <a:r>
              <a:rPr lang="en-US" dirty="0"/>
              <a:t>Modules: </a:t>
            </a:r>
            <a:r>
              <a:rPr lang="en-US" dirty="0" err="1"/>
              <a:t>argparse</a:t>
            </a:r>
            <a:r>
              <a:rPr lang="en-US" dirty="0"/>
              <a:t>, </a:t>
            </a:r>
            <a:r>
              <a:rPr lang="en-US" dirty="0" err="1"/>
              <a:t>optparse</a:t>
            </a:r>
            <a:r>
              <a:rPr lang="en-US" dirty="0"/>
              <a:t>, </a:t>
            </a:r>
            <a:r>
              <a:rPr lang="en-US" dirty="0" err="1"/>
              <a:t>distutils</a:t>
            </a:r>
            <a:endParaRPr lang="en-US" dirty="0"/>
          </a:p>
          <a:p>
            <a:r>
              <a:rPr lang="en-US" dirty="0"/>
              <a:t>bowtie2  - contaminant screening</a:t>
            </a:r>
          </a:p>
          <a:p>
            <a:pPr lvl="1"/>
            <a:r>
              <a:rPr lang="en-US" dirty="0">
                <a:hlinkClick r:id="rId2"/>
              </a:rPr>
              <a:t>http://bowtie-bio.sourceforge.net/bowtie2/index.shtml</a:t>
            </a:r>
            <a:endParaRPr lang="en-US" dirty="0"/>
          </a:p>
          <a:p>
            <a:r>
              <a:rPr lang="en-US" dirty="0"/>
              <a:t>Super-</a:t>
            </a:r>
            <a:r>
              <a:rPr lang="en-US" dirty="0" err="1"/>
              <a:t>Deduper</a:t>
            </a:r>
            <a:r>
              <a:rPr lang="en-US" dirty="0"/>
              <a:t> – Identify and remove PCR duplicates</a:t>
            </a:r>
          </a:p>
          <a:p>
            <a:pPr lvl="1"/>
            <a:r>
              <a:rPr lang="en-US" dirty="0">
                <a:hlinkClick r:id="rId3"/>
              </a:rPr>
              <a:t>https://github.com/dstreett/Super-Deduper</a:t>
            </a:r>
            <a:endParaRPr lang="en-US" dirty="0"/>
          </a:p>
          <a:p>
            <a:r>
              <a:rPr lang="en-US" dirty="0"/>
              <a:t>Sickle – Trim low quality regions</a:t>
            </a:r>
          </a:p>
          <a:p>
            <a:pPr lvl="1"/>
            <a:r>
              <a:rPr lang="en-US" dirty="0">
                <a:hlinkClick r:id="rId4"/>
              </a:rPr>
              <a:t>https://github.com/dstreett/sickle</a:t>
            </a:r>
            <a:endParaRPr lang="en-US" dirty="0"/>
          </a:p>
          <a:p>
            <a:r>
              <a:rPr lang="en-US" dirty="0"/>
              <a:t>Scythe – Identify and remove adapters in SE reads</a:t>
            </a:r>
          </a:p>
          <a:p>
            <a:pPr lvl="1"/>
            <a:r>
              <a:rPr lang="en-US" dirty="0">
                <a:hlinkClick r:id="rId5"/>
              </a:rPr>
              <a:t>https://github.com/ucdavis-bioinformatics/scythe</a:t>
            </a:r>
            <a:endParaRPr lang="en-US" dirty="0"/>
          </a:p>
          <a:p>
            <a:r>
              <a:rPr lang="en-US" dirty="0"/>
              <a:t>FLASH2 – Join overlapping reads, identify and remove adapter in PE reads</a:t>
            </a:r>
          </a:p>
          <a:p>
            <a:pPr lvl="1"/>
            <a:r>
              <a:rPr lang="en-US" dirty="0">
                <a:hlinkClick r:id="rId6"/>
              </a:rPr>
              <a:t>https://github.com/dstreett/FLASH2</a:t>
            </a:r>
            <a:endParaRPr lang="en-US" dirty="0"/>
          </a:p>
          <a:p>
            <a:r>
              <a:rPr lang="en-US" dirty="0" err="1"/>
              <a:t>HTStream</a:t>
            </a:r>
            <a:r>
              <a:rPr lang="en-US" dirty="0"/>
              <a:t> – Complete preprocessing pipeline, supersedes all above</a:t>
            </a:r>
          </a:p>
          <a:p>
            <a:pPr lvl="1"/>
            <a:r>
              <a:rPr lang="en-US" dirty="0">
                <a:hlinkClick r:id="rId7"/>
              </a:rPr>
              <a:t>https://github.com/ibest/HTStream</a:t>
            </a:r>
            <a:r>
              <a:rPr lang="en-US" dirty="0"/>
              <a:t>	</a:t>
            </a:r>
          </a:p>
        </p:txBody>
      </p:sp>
    </p:spTree>
    <p:extLst>
      <p:ext uri="{BB962C8B-B14F-4D97-AF65-F5344CB8AC3E}">
        <p14:creationId xmlns:p14="http://schemas.microsoft.com/office/powerpoint/2010/main" val="25376090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Software</a:t>
            </a:r>
          </a:p>
        </p:txBody>
      </p:sp>
      <p:sp>
        <p:nvSpPr>
          <p:cNvPr id="2" name="Content Placeholder 1"/>
          <p:cNvSpPr>
            <a:spLocks noGrp="1"/>
          </p:cNvSpPr>
          <p:nvPr>
            <p:ph idx="1"/>
          </p:nvPr>
        </p:nvSpPr>
        <p:spPr/>
        <p:txBody>
          <a:bodyPr>
            <a:normAutofit fontScale="77500" lnSpcReduction="20000"/>
          </a:bodyPr>
          <a:lstStyle/>
          <a:p>
            <a:pPr marL="45720" indent="0">
              <a:buNone/>
            </a:pPr>
            <a:r>
              <a:rPr lang="en-US" b="1" dirty="0"/>
              <a:t>Mapping</a:t>
            </a:r>
            <a:r>
              <a:rPr lang="en-US" dirty="0"/>
              <a:t>:</a:t>
            </a:r>
          </a:p>
          <a:p>
            <a:r>
              <a:rPr lang="en-US" dirty="0"/>
              <a:t>Bwa mem – map reads to a reference</a:t>
            </a:r>
          </a:p>
          <a:p>
            <a:pPr lvl="1"/>
            <a:r>
              <a:rPr lang="en-US" dirty="0">
                <a:hlinkClick r:id="rId2"/>
              </a:rPr>
              <a:t>http://sourceforge.net/projects/bio-bwa/files/</a:t>
            </a:r>
            <a:endParaRPr lang="en-US" dirty="0"/>
          </a:p>
          <a:p>
            <a:r>
              <a:rPr lang="en-US" dirty="0" err="1"/>
              <a:t>samtools</a:t>
            </a:r>
            <a:r>
              <a:rPr lang="en-US" dirty="0"/>
              <a:t> – processing of </a:t>
            </a:r>
            <a:r>
              <a:rPr lang="en-US" dirty="0" err="1"/>
              <a:t>sam</a:t>
            </a:r>
            <a:r>
              <a:rPr lang="en-US" dirty="0"/>
              <a:t>/bam file</a:t>
            </a:r>
          </a:p>
          <a:p>
            <a:pPr lvl="1"/>
            <a:r>
              <a:rPr lang="en-US" dirty="0">
                <a:hlinkClick r:id="rId3"/>
              </a:rPr>
              <a:t>http://www.htslib.org/</a:t>
            </a:r>
            <a:endParaRPr lang="en-US" dirty="0"/>
          </a:p>
          <a:p>
            <a:pPr marL="45720" indent="0">
              <a:buNone/>
            </a:pPr>
            <a:r>
              <a:rPr lang="en-US" b="1" dirty="0"/>
              <a:t>Read Counting:</a:t>
            </a:r>
            <a:endParaRPr lang="en-US" dirty="0"/>
          </a:p>
          <a:p>
            <a:r>
              <a:rPr lang="en-US" dirty="0" err="1"/>
              <a:t>samtools</a:t>
            </a:r>
            <a:r>
              <a:rPr lang="en-US" dirty="0"/>
              <a:t> – processing of </a:t>
            </a:r>
            <a:r>
              <a:rPr lang="en-US" dirty="0" err="1"/>
              <a:t>sam</a:t>
            </a:r>
            <a:r>
              <a:rPr lang="en-US" dirty="0"/>
              <a:t>/bam file</a:t>
            </a:r>
          </a:p>
          <a:p>
            <a:pPr lvl="1"/>
            <a:r>
              <a:rPr lang="en-US" dirty="0">
                <a:hlinkClick r:id="rId3"/>
              </a:rPr>
              <a:t>http://www.htslib.org/</a:t>
            </a:r>
            <a:endParaRPr lang="en-US" dirty="0"/>
          </a:p>
          <a:p>
            <a:r>
              <a:rPr lang="en-US" dirty="0"/>
              <a:t>HTeq-0.6.1 </a:t>
            </a:r>
            <a:r>
              <a:rPr lang="en-US" dirty="0" err="1"/>
              <a:t>htseq_count</a:t>
            </a:r>
            <a:r>
              <a:rPr lang="en-US" dirty="0"/>
              <a:t> – count reads occurrences within genes</a:t>
            </a:r>
          </a:p>
          <a:p>
            <a:pPr lvl="1"/>
            <a:r>
              <a:rPr lang="en-US" dirty="0">
                <a:hlinkClick r:id="rId4"/>
              </a:rPr>
              <a:t>http://www-huber.embl.de/users/anders/HTSeq/</a:t>
            </a:r>
            <a:endParaRPr lang="en-US" dirty="0"/>
          </a:p>
          <a:p>
            <a:pPr marL="0" indent="0">
              <a:buNone/>
            </a:pPr>
            <a:r>
              <a:rPr lang="en-US" b="1" dirty="0"/>
              <a:t>OR simultaneous read mapping and counting:</a:t>
            </a:r>
          </a:p>
          <a:p>
            <a:r>
              <a:rPr lang="en-US" dirty="0"/>
              <a:t>Star</a:t>
            </a:r>
          </a:p>
          <a:p>
            <a:pPr lvl="1"/>
            <a:r>
              <a:rPr lang="en-US" dirty="0">
                <a:hlinkClick r:id="rId5"/>
              </a:rPr>
              <a:t>https://github.com/alexdobin/STAR</a:t>
            </a:r>
            <a:r>
              <a:rPr lang="en-US" dirty="0"/>
              <a:t> [performs both alignment and counting]</a:t>
            </a:r>
          </a:p>
          <a:p>
            <a:endParaRPr lang="en-US" dirty="0"/>
          </a:p>
        </p:txBody>
      </p:sp>
    </p:spTree>
    <p:extLst>
      <p:ext uri="{BB962C8B-B14F-4D97-AF65-F5344CB8AC3E}">
        <p14:creationId xmlns:p14="http://schemas.microsoft.com/office/powerpoint/2010/main" val="5694016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Software</a:t>
            </a:r>
          </a:p>
        </p:txBody>
      </p:sp>
      <p:sp>
        <p:nvSpPr>
          <p:cNvPr id="2" name="Content Placeholder 1"/>
          <p:cNvSpPr>
            <a:spLocks noGrp="1"/>
          </p:cNvSpPr>
          <p:nvPr>
            <p:ph idx="1"/>
          </p:nvPr>
        </p:nvSpPr>
        <p:spPr/>
        <p:txBody>
          <a:bodyPr/>
          <a:lstStyle/>
          <a:p>
            <a:pPr marL="45720" indent="0">
              <a:buNone/>
            </a:pPr>
            <a:r>
              <a:rPr lang="en-US" b="1" dirty="0"/>
              <a:t>Analysis of differential expression:</a:t>
            </a:r>
            <a:endParaRPr lang="en-US" dirty="0"/>
          </a:p>
          <a:p>
            <a:r>
              <a:rPr lang="en-US" dirty="0"/>
              <a:t>R </a:t>
            </a:r>
            <a:r>
              <a:rPr lang="en-US" u="sng" dirty="0">
                <a:hlinkClick r:id="rId2"/>
              </a:rPr>
              <a:t>http://www.r-project.org/</a:t>
            </a:r>
            <a:endParaRPr lang="en-US" dirty="0"/>
          </a:p>
          <a:p>
            <a:pPr lvl="1"/>
            <a:r>
              <a:rPr lang="en-US" dirty="0"/>
              <a:t>R Packages: </a:t>
            </a:r>
            <a:r>
              <a:rPr lang="en-US" dirty="0" err="1"/>
              <a:t>EdgeR</a:t>
            </a:r>
            <a:r>
              <a:rPr lang="en-US" dirty="0"/>
              <a:t>, </a:t>
            </a:r>
            <a:r>
              <a:rPr lang="en-US" dirty="0" err="1"/>
              <a:t>limma</a:t>
            </a:r>
            <a:r>
              <a:rPr lang="en-US" dirty="0"/>
              <a:t> from </a:t>
            </a:r>
            <a:r>
              <a:rPr lang="en-US" dirty="0" err="1"/>
              <a:t>bioconductor</a:t>
            </a:r>
            <a:r>
              <a:rPr lang="en-US" dirty="0"/>
              <a:t> – differential expression analysis</a:t>
            </a:r>
          </a:p>
          <a:p>
            <a:pPr lvl="2"/>
            <a:r>
              <a:rPr lang="en-US" dirty="0">
                <a:hlinkClick r:id="rId3"/>
              </a:rPr>
              <a:t>http://bioconductor.org/packages/release/bioc/html/edgeR.html</a:t>
            </a:r>
            <a:endParaRPr lang="en-US" dirty="0"/>
          </a:p>
          <a:p>
            <a:pPr lvl="2"/>
            <a:r>
              <a:rPr lang="en-US" dirty="0">
                <a:hlinkClick r:id="rId4"/>
              </a:rPr>
              <a:t>http://bioconductor.org/packages/release/bioc/html/limma.html</a:t>
            </a:r>
            <a:endParaRPr lang="en-US" dirty="0"/>
          </a:p>
          <a:p>
            <a:pPr lvl="2"/>
            <a:r>
              <a:rPr lang="en-US" dirty="0">
                <a:hlinkClick r:id="rId5"/>
              </a:rPr>
              <a:t>https://genomebiology.biomedcentral.com/articles/10.1186/gb-2014-15-2-r29</a:t>
            </a:r>
            <a:endParaRPr lang="en-US" dirty="0"/>
          </a:p>
          <a:p>
            <a:r>
              <a:rPr lang="en-US" dirty="0" err="1"/>
              <a:t>RStudio</a:t>
            </a:r>
            <a:endParaRPr lang="en-US" dirty="0"/>
          </a:p>
          <a:p>
            <a:pPr lvl="1"/>
            <a:r>
              <a:rPr lang="en-US" dirty="0"/>
              <a:t>https://</a:t>
            </a:r>
            <a:r>
              <a:rPr lang="en-US" dirty="0" err="1"/>
              <a:t>www.rstudio.com</a:t>
            </a:r>
            <a:r>
              <a:rPr lang="en-US" dirty="0"/>
              <a:t>/</a:t>
            </a:r>
          </a:p>
          <a:p>
            <a:endParaRPr lang="en-US" dirty="0"/>
          </a:p>
        </p:txBody>
      </p:sp>
    </p:spTree>
    <p:extLst>
      <p:ext uri="{BB962C8B-B14F-4D97-AF65-F5344CB8AC3E}">
        <p14:creationId xmlns:p14="http://schemas.microsoft.com/office/powerpoint/2010/main" val="136313024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Files and File Types</a:t>
            </a:r>
          </a:p>
        </p:txBody>
      </p:sp>
      <p:sp>
        <p:nvSpPr>
          <p:cNvPr id="5" name="Text Placeholder 4"/>
          <p:cNvSpPr>
            <a:spLocks noGrp="1"/>
          </p:cNvSpPr>
          <p:nvPr>
            <p:ph type="body" idx="1"/>
          </p:nvPr>
        </p:nvSpPr>
        <p:spPr/>
        <p:txBody>
          <a:bodyPr/>
          <a:lstStyle/>
          <a:p>
            <a:r>
              <a:rPr lang="en-US" dirty="0"/>
              <a:t>So you want to do a:</a:t>
            </a:r>
          </a:p>
          <a:p>
            <a:r>
              <a:rPr lang="en-US" dirty="0" err="1"/>
              <a:t>RNASeq</a:t>
            </a:r>
            <a:r>
              <a:rPr lang="en-US" dirty="0"/>
              <a:t> Experiment </a:t>
            </a:r>
            <a:r>
              <a:rPr lang="mr-IN" dirty="0"/>
              <a:t>–</a:t>
            </a:r>
            <a:r>
              <a:rPr lang="en-US" dirty="0"/>
              <a:t> Differential Expression Analysis</a:t>
            </a:r>
          </a:p>
          <a:p>
            <a:endParaRPr lang="en-US" dirty="0"/>
          </a:p>
        </p:txBody>
      </p:sp>
    </p:spTree>
    <p:extLst>
      <p:ext uri="{BB962C8B-B14F-4D97-AF65-F5344CB8AC3E}">
        <p14:creationId xmlns:p14="http://schemas.microsoft.com/office/powerpoint/2010/main" val="63879893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Sequencing Read files</a:t>
            </a:r>
          </a:p>
        </p:txBody>
      </p:sp>
      <p:pic>
        <p:nvPicPr>
          <p:cNvPr id="4" name="Content Placeholder 3" descr="fasta-fatstqFiles.p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841750" y="2362994"/>
            <a:ext cx="4508500" cy="3276600"/>
          </a:xfrm>
        </p:spPr>
      </p:pic>
    </p:spTree>
    <p:extLst>
      <p:ext uri="{BB962C8B-B14F-4D97-AF65-F5344CB8AC3E}">
        <p14:creationId xmlns:p14="http://schemas.microsoft.com/office/powerpoint/2010/main" val="1661410119"/>
      </p:ext>
    </p:extLst>
  </p:cSld>
  <p:clrMapOvr>
    <a:masterClrMapping/>
  </p:clrMapOvr>
</p:sld>
</file>

<file path=ppt/theme/theme1.xml><?xml version="1.0" encoding="utf-8"?>
<a:theme xmlns:a="http://schemas.openxmlformats.org/drawingml/2006/main" name="UCDavis-theme">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6" id="{D3FC44A4-49ED-2F46-A784-F2AFB35CEBAA}" vid="{306A6F1E-9F34-C64F-8D8E-471C431EC3E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ucdavis_biocore</Template>
  <TotalTime>1681</TotalTime>
  <Words>7085</Words>
  <Application>Microsoft Macintosh PowerPoint</Application>
  <PresentationFormat>Widescreen</PresentationFormat>
  <Paragraphs>836</Paragraphs>
  <Slides>113</Slides>
  <Notes>2</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113</vt:i4>
      </vt:variant>
    </vt:vector>
  </HeadingPairs>
  <TitlesOfParts>
    <vt:vector size="126" baseType="lpstr">
      <vt:lpstr>Arial Unicode MS</vt:lpstr>
      <vt:lpstr>ＭＳ 明朝</vt:lpstr>
      <vt:lpstr>ＭＳ Ｐゴシック</vt:lpstr>
      <vt:lpstr>Arial</vt:lpstr>
      <vt:lpstr>Calibri</vt:lpstr>
      <vt:lpstr>Calibri Light</vt:lpstr>
      <vt:lpstr>Cambria Math</vt:lpstr>
      <vt:lpstr>Courier New</vt:lpstr>
      <vt:lpstr>Mangal</vt:lpstr>
      <vt:lpstr>Times New Roman</vt:lpstr>
      <vt:lpstr>Wingdings</vt:lpstr>
      <vt:lpstr>Wingdings 2</vt:lpstr>
      <vt:lpstr>UCDavis-theme</vt:lpstr>
      <vt:lpstr>So you want to do a: RNAseq Experiment Differential Expression Analysis</vt:lpstr>
      <vt:lpstr>Disclaimer</vt:lpstr>
      <vt:lpstr>What is Differential Expression</vt:lpstr>
      <vt:lpstr>Goals</vt:lpstr>
      <vt:lpstr>The Bioinformatics Core</vt:lpstr>
      <vt:lpstr>The mission of the Bioinformatics Core facility is to facilitate outstanding omics- scale research through these activities:</vt:lpstr>
      <vt:lpstr>UC Davis Bioinformatics Core in the Genome Center</vt:lpstr>
      <vt:lpstr>Training</vt:lpstr>
      <vt:lpstr>What do you get when you collaborate with the Bioinformatics Core</vt:lpstr>
      <vt:lpstr>Diving in to Bioinformatics</vt:lpstr>
      <vt:lpstr>Introduction to Sequencing</vt:lpstr>
      <vt:lpstr>History</vt:lpstr>
      <vt:lpstr>‘Next’ Generation</vt:lpstr>
      <vt:lpstr>Bench top Sequencers</vt:lpstr>
      <vt:lpstr>The ‘Next, Next’ Generation Sequencers  (3rd Generation)</vt:lpstr>
      <vt:lpstr>Sequencing Costs</vt:lpstr>
      <vt:lpstr>Illumina sequencing   sequencing by synthesis</vt:lpstr>
      <vt:lpstr>Flexibility – short but not too short</vt:lpstr>
      <vt:lpstr>Sequencing Libraries : MLA-seq</vt:lpstr>
      <vt:lpstr>Experimental Design and Libraries</vt:lpstr>
      <vt:lpstr>Treating Bioinformatics as a Data Science</vt:lpstr>
      <vt:lpstr>Designing Experiments</vt:lpstr>
      <vt:lpstr>Three outcomes  Goldilocks and the three bears</vt:lpstr>
      <vt:lpstr>General rules for preparing samples</vt:lpstr>
      <vt:lpstr>Sample preparation</vt:lpstr>
      <vt:lpstr>Be Consistent</vt:lpstr>
      <vt:lpstr>Generating RNA-seq libraries</vt:lpstr>
      <vt:lpstr>QA/QC of RNA samples</vt:lpstr>
      <vt:lpstr>RNA of interest</vt:lpstr>
      <vt:lpstr>Library Preparation</vt:lpstr>
      <vt:lpstr>Size Selection/Cleanup/qA</vt:lpstr>
      <vt:lpstr>[SUMMARY] Generating RNA-seq libraries</vt:lpstr>
      <vt:lpstr>Sequencing Depth</vt:lpstr>
      <vt:lpstr>Sequencing</vt:lpstr>
      <vt:lpstr>Barcodes and Pooling samples for sequencing</vt:lpstr>
      <vt:lpstr>Cost Estimation</vt:lpstr>
      <vt:lpstr>Illumina sequencing costs</vt:lpstr>
      <vt:lpstr>Cost Estimation</vt:lpstr>
      <vt:lpstr>Overview of RNASeq Analysis</vt:lpstr>
      <vt:lpstr>Prerequisites</vt:lpstr>
      <vt:lpstr>RNA-seq pipeline overview</vt:lpstr>
      <vt:lpstr>Preprocessing</vt:lpstr>
      <vt:lpstr>Why Preprocess reads</vt:lpstr>
      <vt:lpstr>Ribosomal RNA</vt:lpstr>
      <vt:lpstr>PowerPoint Presentation</vt:lpstr>
      <vt:lpstr>Preprocessing</vt:lpstr>
      <vt:lpstr>Why Screen for PhiX</vt:lpstr>
      <vt:lpstr>Super Deduper</vt:lpstr>
      <vt:lpstr>Super Deduper </vt:lpstr>
      <vt:lpstr>Flash2 – overlapping of reads and adapter removal in paired end reads</vt:lpstr>
      <vt:lpstr>Quality Trimming - Sickle</vt:lpstr>
      <vt:lpstr>QA/QC</vt:lpstr>
      <vt:lpstr>Comparing Mapping  Raw vs Preprocessed with star</vt:lpstr>
      <vt:lpstr>Sequence Read Mapping</vt:lpstr>
      <vt:lpstr>Mapping vs Assembly</vt:lpstr>
      <vt:lpstr>Mapping vs Assembly: Example</vt:lpstr>
      <vt:lpstr>Consideration</vt:lpstr>
      <vt:lpstr>Intron/exon junctions</vt:lpstr>
      <vt:lpstr>Some Aligners</vt:lpstr>
      <vt:lpstr>Genome vs Transcriptome</vt:lpstr>
      <vt:lpstr>Genome and Annotation</vt:lpstr>
      <vt:lpstr>Pseudo-aligners (salmon and kalisto)</vt:lpstr>
      <vt:lpstr>Preparing a sam file for counting and stats</vt:lpstr>
      <vt:lpstr>QA/QC</vt:lpstr>
      <vt:lpstr>Estimating Gene Abundance</vt:lpstr>
      <vt:lpstr>Counting as a measure of expression</vt:lpstr>
      <vt:lpstr>Read Counting with HTSEQ</vt:lpstr>
      <vt:lpstr>Htseq-count (and STAR)</vt:lpstr>
      <vt:lpstr>Counting genes – STAR </vt:lpstr>
      <vt:lpstr>QA/QC</vt:lpstr>
      <vt:lpstr>Differential Expression Analysis</vt:lpstr>
      <vt:lpstr>Differential Expression Analysis</vt:lpstr>
      <vt:lpstr> Basic steps procedure – EdgeR/limma voom</vt:lpstr>
      <vt:lpstr>Filtering genes</vt:lpstr>
      <vt:lpstr>NORMALIZATION</vt:lpstr>
      <vt:lpstr>RPKM vs FPKM vs model based</vt:lpstr>
      <vt:lpstr>Transformation</vt:lpstr>
      <vt:lpstr>QA/QC</vt:lpstr>
      <vt:lpstr>Variance Stabilization - eBayes</vt:lpstr>
      <vt:lpstr>Multiple testing correction</vt:lpstr>
      <vt:lpstr>Manual</vt:lpstr>
      <vt:lpstr>Summarization and Visualization</vt:lpstr>
      <vt:lpstr>The Top Table</vt:lpstr>
      <vt:lpstr>Visualization and Next step tools</vt:lpstr>
      <vt:lpstr>Gene Set enrichment analysis (GSEA) And GO/Pathway Enrichment</vt:lpstr>
      <vt:lpstr>Tag-seq</vt:lpstr>
      <vt:lpstr>What is TagSeq</vt:lpstr>
      <vt:lpstr> </vt:lpstr>
      <vt:lpstr>Protocol</vt:lpstr>
      <vt:lpstr>Benefits</vt:lpstr>
      <vt:lpstr>Disadvantages</vt:lpstr>
      <vt:lpstr>Bioinformatics</vt:lpstr>
      <vt:lpstr>PowerPoint Presentation</vt:lpstr>
      <vt:lpstr>Software</vt:lpstr>
      <vt:lpstr>Software</vt:lpstr>
      <vt:lpstr>Software</vt:lpstr>
      <vt:lpstr>Software</vt:lpstr>
      <vt:lpstr>Files and File Types</vt:lpstr>
      <vt:lpstr>Sequencing Read files</vt:lpstr>
      <vt:lpstr>Quality Scores</vt:lpstr>
      <vt:lpstr>Qscore Conversion</vt:lpstr>
      <vt:lpstr>Illumina Read naming conventions</vt:lpstr>
      <vt:lpstr>SAM/BAM Files</vt:lpstr>
      <vt:lpstr>SAM/BAM files</vt:lpstr>
      <vt:lpstr>Sam columns</vt:lpstr>
      <vt:lpstr>Sam flags</vt:lpstr>
      <vt:lpstr>Mapq explained</vt:lpstr>
      <vt:lpstr>Mapq explained</vt:lpstr>
      <vt:lpstr>Mapq explained</vt:lpstr>
      <vt:lpstr>Sam cigar</vt:lpstr>
      <vt:lpstr>CIGAR Example</vt:lpstr>
      <vt:lpstr>GFF/GTF files</vt:lpstr>
      <vt:lpstr>GFF/GTF files</vt:lpstr>
    </vt:vector>
  </TitlesOfParts>
  <Company/>
  <LinksUpToDate>false</LinksUpToDate>
  <SharedDoc>false</SharedDoc>
  <HyperlinksChanged>false</HyperlinksChanged>
  <AppVersion>16.0012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 you want to do a: RNAseq Experiment Differential Expression Analysis</dc:title>
  <dc:creator>Matthew Lee Settles</dc:creator>
  <cp:lastModifiedBy>Matthew Lee Settles</cp:lastModifiedBy>
  <cp:revision>28</cp:revision>
  <dcterms:created xsi:type="dcterms:W3CDTF">2017-11-28T14:36:42Z</dcterms:created>
  <dcterms:modified xsi:type="dcterms:W3CDTF">2018-05-06T17:20:03Z</dcterms:modified>
</cp:coreProperties>
</file>